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67c3bc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67c3bc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051ab91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051ab91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051ab91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051ab91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051ab91d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051ab91d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051ab91d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051ab91d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051ab91d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051ab91d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051ab91d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051ab91d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051ab91d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051ab91d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c1058c87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c1058c87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c1058c87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9c1058c87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c1058c87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c1058c87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67c3bc66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67c3bc66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c1058c87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c1058c8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d94b3f65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d94b3f65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d94b3f65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d94b3f65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d94b3f65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d94b3f65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d94b3f65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d94b3f65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d94b3f65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d94b3f65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d94b3f65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d94b3f65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d94b3f6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d94b3f6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94b3f65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94b3f65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ad94b3f65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ad94b3f6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67c3bc66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67c3bc66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d94b3f65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ad94b3f65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d94b3f6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d94b3f6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d94b3f65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d94b3f65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d94b3f65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d94b3f65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d94b3f65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d94b3f65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d94b3f65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ad94b3f65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d94b3f65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d94b3f65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d94b3f65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d94b3f65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d94b3f65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d94b3f65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d94b3f65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d94b3f65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67c3bc66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67c3bc66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3de3cf6d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3de3cf6d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c1058c87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c1058c87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3de3cf6d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3de3cf6d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3de3cf6d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3de3cf6d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d94b3f65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d94b3f65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3de3cf6d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3de3cf6d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d94b3f65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d94b3f65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a3de3cf6d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a3de3cf6d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d94b3f65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d94b3f65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9c1058c87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9c1058c87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67c3bc66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67c3bc66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3de3cf6d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a3de3cf6d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a3de3cf6d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a3de3cf6d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a3de3cf6d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a3de3cf6d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9c1058c87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9c1058c87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a3de3cf6d9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a3de3cf6d9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a3de3cf6d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a3de3cf6d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a3de3cf6d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a3de3cf6d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3de3cf6d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3de3cf6d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a3de3cf6d9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a3de3cf6d9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d94b3f659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d94b3f659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67c3bc66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67c3bc66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ad94b3f65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ad94b3f65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d94b3f659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d94b3f659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a3de3cf6d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a3de3cf6d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9c1058c87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9c1058c87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9c1058c87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9c1058c8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9c1058c87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9c1058c87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9c1058c87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9c1058c87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ad94b3f65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ad94b3f65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d94b3f659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d94b3f65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d94b3f65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ad94b3f65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67c3bc6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67c3bc6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d94b3f659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d94b3f659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ad94b3f65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ad94b3f65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ad94b3f659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ad94b3f659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ad94b3f659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ad94b3f659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d94b3f659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d94b3f659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ad94b3f659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ad94b3f659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d94b3f65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d94b3f65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867c3bc66d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867c3bc66d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c1058c87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c1058c87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c1058c87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c1058c87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9.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34.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36.png"/><Relationship Id="rId5"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54.png"/><Relationship Id="rId5"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56.png"/><Relationship Id="rId5"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53.png"/><Relationship Id="rId5"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59.png"/><Relationship Id="rId5"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47.png"/><Relationship Id="rId5"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60.png"/><Relationship Id="rId5"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71.png"/><Relationship Id="rId5"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52.png"/><Relationship Id="rId5"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67.png"/><Relationship Id="rId5"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 Id="rId4" Type="http://schemas.openxmlformats.org/officeDocument/2006/relationships/image" Target="../media/image65.png"/><Relationship Id="rId5"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62.png"/><Relationship Id="rId5"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76.png"/><Relationship Id="rId5"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73.png"/><Relationship Id="rId5"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58.png"/><Relationship Id="rId5"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image" Target="../media/image77.png"/><Relationship Id="rId5"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87.png"/><Relationship Id="rId5"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19.png"/><Relationship Id="rId7"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69.png"/><Relationship Id="rId5"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 Id="rId4" Type="http://schemas.openxmlformats.org/officeDocument/2006/relationships/image" Target="../media/image70.png"/><Relationship Id="rId5" Type="http://schemas.openxmlformats.org/officeDocument/2006/relationships/image" Target="../media/image90.png"/><Relationship Id="rId6"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5.png"/><Relationship Id="rId4" Type="http://schemas.openxmlformats.org/officeDocument/2006/relationships/image" Target="../media/image72.png"/><Relationship Id="rId5" Type="http://schemas.openxmlformats.org/officeDocument/2006/relationships/image" Target="../media/image8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5.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5.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5.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5.png"/><Relationship Id="rId4" Type="http://schemas.openxmlformats.org/officeDocument/2006/relationships/hyperlink" Target="https://wandb.ai/manojkl/vgg_training_03?workspace=user-manojkl" TargetMode="External"/><Relationship Id="rId5" Type="http://schemas.openxmlformats.org/officeDocument/2006/relationships/hyperlink" Target="https://wandb.ai/manojkl/vgg_training_04_1&amp;2_frozen_layer?workspace=user-manojkl" TargetMode="External"/><Relationship Id="rId6" Type="http://schemas.openxmlformats.org/officeDocument/2006/relationships/hyperlink" Target="https://wandb.ai/manojkl/vgg_training_04_first_frozen_layer?workspace=user-manojk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5.png"/><Relationship Id="rId4" Type="http://schemas.openxmlformats.org/officeDocument/2006/relationships/hyperlink" Target="https://wandb.ai/manojkl/vgg_training_01_dcase_1&amp;2&amp;3_frozen_layer?workspace=user-manojkl" TargetMode="External"/><Relationship Id="rId5" Type="http://schemas.openxmlformats.org/officeDocument/2006/relationships/hyperlink" Target="https://wandb.ai/manojkl/vgg_training_01_dcase_1&amp;2_frozen_layer?workspace=user-manojkl" TargetMode="External"/><Relationship Id="rId6" Type="http://schemas.openxmlformats.org/officeDocument/2006/relationships/hyperlink" Target="https://wandb.ai/manojkl/vgg_training_01_dcase_1_frozen_layer?workspace=user-manojk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5.png"/><Relationship Id="rId4" Type="http://schemas.openxmlformats.org/officeDocument/2006/relationships/hyperlink" Target="https://wandb.ai/manojkl/vgg_training_all_data_01?workspace=user-manojkl" TargetMode="External"/><Relationship Id="rId5" Type="http://schemas.openxmlformats.org/officeDocument/2006/relationships/hyperlink" Target="https://wandb.ai/manojkl/vgg_training_1&amp;2_frozen_layer_all_data_03?workspace=user-manojkl" TargetMode="External"/><Relationship Id="rId6" Type="http://schemas.openxmlformats.org/officeDocument/2006/relationships/hyperlink" Target="https://wandb.ai/manojkl/vgg_training_first_frozen_layer_all_data_02?workspace=user-manojk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5.png"/><Relationship Id="rId4" Type="http://schemas.openxmlformats.org/officeDocument/2006/relationships/hyperlink" Target="https://wandb.ai/manojkl/vgg_training_dcase_1&amp;2&amp;3_frozen_layer_all_data_01?workspace=user-manojkl" TargetMode="External"/><Relationship Id="rId5" Type="http://schemas.openxmlformats.org/officeDocument/2006/relationships/hyperlink" Target="https://wandb.ai/manojkl/vgg_training_dcase_1&amp;2_frozen_layer_all_data_02?workspace=user-manojkl" TargetMode="External"/><Relationship Id="rId6" Type="http://schemas.openxmlformats.org/officeDocument/2006/relationships/hyperlink" Target="https://wandb.ai/manojkl/vgg_training_dcase_1st_frozen_layer_all_data_03?workspace=user-manojk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urbansounddataset.weebly.com/urbansound8k.html" TargetMode="External"/><Relationship Id="rId4" Type="http://schemas.openxmlformats.org/officeDocument/2006/relationships/hyperlink" Target="http://dcase.community/challenge2018/task-monitoring-domestic-activities" TargetMode="External"/><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0" y="1855425"/>
            <a:ext cx="8520600" cy="1636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500">
                <a:solidFill>
                  <a:srgbClr val="3073B3"/>
                </a:solidFill>
              </a:rPr>
              <a:t>ENVIRONMENTAL SOUND CLASSIFICATION USING DEEP LEARNING</a:t>
            </a:r>
            <a:endParaRPr b="1" sz="3500">
              <a:solidFill>
                <a:srgbClr val="3073B3"/>
              </a:solidFill>
            </a:endParaRPr>
          </a:p>
        </p:txBody>
      </p:sp>
      <p:sp>
        <p:nvSpPr>
          <p:cNvPr id="55" name="Google Shape;55;p13"/>
          <p:cNvSpPr txBox="1"/>
          <p:nvPr/>
        </p:nvSpPr>
        <p:spPr>
          <a:xfrm>
            <a:off x="311700" y="3333925"/>
            <a:ext cx="8520600" cy="15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t>Supervisors:</a:t>
            </a:r>
            <a:endParaRPr sz="1900"/>
          </a:p>
          <a:p>
            <a:pPr indent="0" lvl="0" marL="0" rtl="0" algn="l">
              <a:spcBef>
                <a:spcPts val="0"/>
              </a:spcBef>
              <a:spcAft>
                <a:spcPts val="0"/>
              </a:spcAft>
              <a:buClr>
                <a:schemeClr val="dk1"/>
              </a:buClr>
              <a:buSzPts val="1100"/>
              <a:buFont typeface="Arial"/>
              <a:buNone/>
            </a:pPr>
            <a:r>
              <a:t/>
            </a:r>
            <a:endParaRPr sz="1900"/>
          </a:p>
          <a:p>
            <a:pPr indent="0" lvl="0" marL="0" rtl="0" algn="l">
              <a:spcBef>
                <a:spcPts val="0"/>
              </a:spcBef>
              <a:spcAft>
                <a:spcPts val="0"/>
              </a:spcAft>
              <a:buClr>
                <a:schemeClr val="dk1"/>
              </a:buClr>
              <a:buSzPts val="1100"/>
              <a:buFont typeface="Arial"/>
              <a:buNone/>
            </a:pPr>
            <a:r>
              <a:rPr lang="en" sz="1900"/>
              <a:t>Prof. Dr. Paul G. Plöger</a:t>
            </a:r>
            <a:endParaRPr sz="1900"/>
          </a:p>
          <a:p>
            <a:pPr indent="0" lvl="0" marL="0" rtl="0" algn="l">
              <a:spcBef>
                <a:spcPts val="0"/>
              </a:spcBef>
              <a:spcAft>
                <a:spcPts val="0"/>
              </a:spcAft>
              <a:buClr>
                <a:schemeClr val="dk1"/>
              </a:buClr>
              <a:buSzPts val="1100"/>
              <a:buFont typeface="Arial"/>
              <a:buNone/>
            </a:pPr>
            <a:r>
              <a:rPr lang="en" sz="1900"/>
              <a:t>Dr. Anastassia Küstenmacher</a:t>
            </a:r>
            <a:endParaRPr sz="1900"/>
          </a:p>
          <a:p>
            <a:pPr indent="0" lvl="0" marL="0" rtl="0" algn="l">
              <a:spcBef>
                <a:spcPts val="0"/>
              </a:spcBef>
              <a:spcAft>
                <a:spcPts val="0"/>
              </a:spcAft>
              <a:buClr>
                <a:schemeClr val="dk1"/>
              </a:buClr>
              <a:buSzPts val="1100"/>
              <a:buFont typeface="Arial"/>
              <a:buNone/>
            </a:pPr>
            <a:r>
              <a:t/>
            </a:r>
            <a:endParaRPr sz="1900"/>
          </a:p>
          <a:p>
            <a:pPr indent="0" lvl="0" marL="0" rtl="0" algn="l">
              <a:spcBef>
                <a:spcPts val="0"/>
              </a:spcBef>
              <a:spcAft>
                <a:spcPts val="0"/>
              </a:spcAft>
              <a:buNone/>
            </a:pPr>
            <a:r>
              <a:t/>
            </a:r>
            <a:endParaRPr sz="2800"/>
          </a:p>
        </p:txBody>
      </p:sp>
      <p:pic>
        <p:nvPicPr>
          <p:cNvPr id="56" name="Google Shape;56;p13"/>
          <p:cNvPicPr preferRelativeResize="0"/>
          <p:nvPr/>
        </p:nvPicPr>
        <p:blipFill>
          <a:blip r:embed="rId3">
            <a:alphaModFix/>
          </a:blip>
          <a:stretch>
            <a:fillRect/>
          </a:stretch>
        </p:blipFill>
        <p:spPr>
          <a:xfrm>
            <a:off x="1655938" y="115075"/>
            <a:ext cx="5832123" cy="1048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22"/>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145" name="Google Shape;145;p22"/>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46" name="Google Shape;146;p22"/>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sp>
        <p:nvSpPr>
          <p:cNvPr id="147" name="Google Shape;147;p22"/>
          <p:cNvSpPr txBox="1"/>
          <p:nvPr/>
        </p:nvSpPr>
        <p:spPr>
          <a:xfrm>
            <a:off x="408400" y="574725"/>
            <a:ext cx="8019300" cy="339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Mel-Frequency </a:t>
            </a:r>
            <a:r>
              <a:rPr lang="en">
                <a:solidFill>
                  <a:srgbClr val="45818E"/>
                </a:solidFill>
              </a:rPr>
              <a:t>Cepstral</a:t>
            </a:r>
            <a:r>
              <a:rPr lang="en"/>
              <a:t> Coefficients.</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p:txBody>
      </p:sp>
      <p:pic>
        <p:nvPicPr>
          <p:cNvPr id="148" name="Google Shape;148;p22"/>
          <p:cNvPicPr preferRelativeResize="0"/>
          <p:nvPr/>
        </p:nvPicPr>
        <p:blipFill>
          <a:blip r:embed="rId4">
            <a:alphaModFix/>
          </a:blip>
          <a:stretch>
            <a:fillRect/>
          </a:stretch>
        </p:blipFill>
        <p:spPr>
          <a:xfrm>
            <a:off x="1528600" y="943825"/>
            <a:ext cx="4132679" cy="1627925"/>
          </a:xfrm>
          <a:prstGeom prst="rect">
            <a:avLst/>
          </a:prstGeom>
          <a:noFill/>
          <a:ln>
            <a:noFill/>
          </a:ln>
        </p:spPr>
      </p:pic>
      <p:sp>
        <p:nvSpPr>
          <p:cNvPr id="149" name="Google Shape;149;p22"/>
          <p:cNvSpPr txBox="1"/>
          <p:nvPr/>
        </p:nvSpPr>
        <p:spPr>
          <a:xfrm>
            <a:off x="3961000" y="5747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3"/>
          <p:cNvPicPr preferRelativeResize="0"/>
          <p:nvPr/>
        </p:nvPicPr>
        <p:blipFill>
          <a:blip r:embed="rId3">
            <a:alphaModFix/>
          </a:blip>
          <a:stretch>
            <a:fillRect/>
          </a:stretch>
        </p:blipFill>
        <p:spPr>
          <a:xfrm>
            <a:off x="200025" y="4635450"/>
            <a:ext cx="2189431" cy="393600"/>
          </a:xfrm>
          <a:prstGeom prst="rect">
            <a:avLst/>
          </a:prstGeom>
          <a:noFill/>
          <a:ln>
            <a:noFill/>
          </a:ln>
        </p:spPr>
      </p:pic>
      <p:sp>
        <p:nvSpPr>
          <p:cNvPr id="156" name="Google Shape;156;p23"/>
          <p:cNvSpPr txBox="1"/>
          <p:nvPr/>
        </p:nvSpPr>
        <p:spPr>
          <a:xfrm>
            <a:off x="3018800" y="4739700"/>
            <a:ext cx="58686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57" name="Google Shape;157;p23"/>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158" name="Google Shape;158;p23"/>
          <p:cNvPicPr preferRelativeResize="0"/>
          <p:nvPr/>
        </p:nvPicPr>
        <p:blipFill>
          <a:blip r:embed="rId4">
            <a:alphaModFix/>
          </a:blip>
          <a:stretch>
            <a:fillRect/>
          </a:stretch>
        </p:blipFill>
        <p:spPr>
          <a:xfrm>
            <a:off x="1750050" y="574725"/>
            <a:ext cx="5441223" cy="2221975"/>
          </a:xfrm>
          <a:prstGeom prst="rect">
            <a:avLst/>
          </a:prstGeom>
          <a:noFill/>
          <a:ln>
            <a:noFill/>
          </a:ln>
        </p:spPr>
      </p:pic>
      <p:pic>
        <p:nvPicPr>
          <p:cNvPr id="159" name="Google Shape;159;p23"/>
          <p:cNvPicPr preferRelativeResize="0"/>
          <p:nvPr/>
        </p:nvPicPr>
        <p:blipFill>
          <a:blip r:embed="rId5">
            <a:alphaModFix/>
          </a:blip>
          <a:stretch>
            <a:fillRect/>
          </a:stretch>
        </p:blipFill>
        <p:spPr>
          <a:xfrm>
            <a:off x="2100800" y="2663075"/>
            <a:ext cx="4864224" cy="1855525"/>
          </a:xfrm>
          <a:prstGeom prst="rect">
            <a:avLst/>
          </a:prstGeom>
          <a:noFill/>
          <a:ln>
            <a:noFill/>
          </a:ln>
        </p:spPr>
      </p:pic>
      <p:sp>
        <p:nvSpPr>
          <p:cNvPr id="160" name="Google Shape;160;p23"/>
          <p:cNvSpPr txBox="1"/>
          <p:nvPr/>
        </p:nvSpPr>
        <p:spPr>
          <a:xfrm>
            <a:off x="8383450" y="21937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24"/>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167" name="Google Shape;167;p24"/>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68" name="Google Shape;168;p24"/>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169" name="Google Shape;169;p24"/>
          <p:cNvPicPr preferRelativeResize="0"/>
          <p:nvPr/>
        </p:nvPicPr>
        <p:blipFill>
          <a:blip r:embed="rId4">
            <a:alphaModFix/>
          </a:blip>
          <a:stretch>
            <a:fillRect/>
          </a:stretch>
        </p:blipFill>
        <p:spPr>
          <a:xfrm>
            <a:off x="1769988" y="478600"/>
            <a:ext cx="5700177" cy="1897500"/>
          </a:xfrm>
          <a:prstGeom prst="rect">
            <a:avLst/>
          </a:prstGeom>
          <a:noFill/>
          <a:ln>
            <a:noFill/>
          </a:ln>
        </p:spPr>
      </p:pic>
      <p:pic>
        <p:nvPicPr>
          <p:cNvPr id="170" name="Google Shape;170;p24"/>
          <p:cNvPicPr preferRelativeResize="0"/>
          <p:nvPr/>
        </p:nvPicPr>
        <p:blipFill>
          <a:blip r:embed="rId5">
            <a:alphaModFix/>
          </a:blip>
          <a:stretch>
            <a:fillRect/>
          </a:stretch>
        </p:blipFill>
        <p:spPr>
          <a:xfrm>
            <a:off x="1163750" y="2480450"/>
            <a:ext cx="6306425" cy="2029801"/>
          </a:xfrm>
          <a:prstGeom prst="rect">
            <a:avLst/>
          </a:prstGeom>
          <a:noFill/>
          <a:ln>
            <a:noFill/>
          </a:ln>
        </p:spPr>
      </p:pic>
      <p:sp>
        <p:nvSpPr>
          <p:cNvPr id="171" name="Google Shape;171;p24"/>
          <p:cNvSpPr txBox="1"/>
          <p:nvPr/>
        </p:nvSpPr>
        <p:spPr>
          <a:xfrm>
            <a:off x="8316150" y="21937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5"/>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178" name="Google Shape;178;p25"/>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79" name="Google Shape;179;p25"/>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180" name="Google Shape;180;p25"/>
          <p:cNvPicPr preferRelativeResize="0"/>
          <p:nvPr/>
        </p:nvPicPr>
        <p:blipFill>
          <a:blip r:embed="rId4">
            <a:alphaModFix/>
          </a:blip>
          <a:stretch>
            <a:fillRect/>
          </a:stretch>
        </p:blipFill>
        <p:spPr>
          <a:xfrm>
            <a:off x="761000" y="574725"/>
            <a:ext cx="7622425" cy="3831374"/>
          </a:xfrm>
          <a:prstGeom prst="rect">
            <a:avLst/>
          </a:prstGeom>
          <a:noFill/>
          <a:ln>
            <a:noFill/>
          </a:ln>
        </p:spPr>
      </p:pic>
      <p:sp>
        <p:nvSpPr>
          <p:cNvPr id="181" name="Google Shape;181;p25"/>
          <p:cNvSpPr txBox="1"/>
          <p:nvPr/>
        </p:nvSpPr>
        <p:spPr>
          <a:xfrm>
            <a:off x="8383425" y="2576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6"/>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188" name="Google Shape;188;p26"/>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89" name="Google Shape;189;p26"/>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190" name="Google Shape;190;p26"/>
          <p:cNvPicPr preferRelativeResize="0"/>
          <p:nvPr/>
        </p:nvPicPr>
        <p:blipFill>
          <a:blip r:embed="rId4">
            <a:alphaModFix/>
          </a:blip>
          <a:stretch>
            <a:fillRect/>
          </a:stretch>
        </p:blipFill>
        <p:spPr>
          <a:xfrm>
            <a:off x="1084950" y="656163"/>
            <a:ext cx="6810978" cy="3831175"/>
          </a:xfrm>
          <a:prstGeom prst="rect">
            <a:avLst/>
          </a:prstGeom>
          <a:noFill/>
          <a:ln>
            <a:noFill/>
          </a:ln>
        </p:spPr>
      </p:pic>
      <p:sp>
        <p:nvSpPr>
          <p:cNvPr id="191" name="Google Shape;191;p26"/>
          <p:cNvSpPr txBox="1"/>
          <p:nvPr/>
        </p:nvSpPr>
        <p:spPr>
          <a:xfrm>
            <a:off x="8472450" y="2576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7" name="Google Shape;197;p27"/>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198" name="Google Shape;198;p27"/>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99" name="Google Shape;199;p27"/>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200" name="Google Shape;200;p27"/>
          <p:cNvPicPr preferRelativeResize="0"/>
          <p:nvPr/>
        </p:nvPicPr>
        <p:blipFill rotWithShape="1">
          <a:blip r:embed="rId4">
            <a:alphaModFix/>
          </a:blip>
          <a:srcRect b="0" l="32203" r="47046" t="23931"/>
          <a:stretch/>
        </p:blipFill>
        <p:spPr>
          <a:xfrm>
            <a:off x="1163301" y="1019100"/>
            <a:ext cx="1413249" cy="2914301"/>
          </a:xfrm>
          <a:prstGeom prst="rect">
            <a:avLst/>
          </a:prstGeom>
          <a:noFill/>
          <a:ln>
            <a:noFill/>
          </a:ln>
        </p:spPr>
      </p:pic>
      <p:pic>
        <p:nvPicPr>
          <p:cNvPr id="201" name="Google Shape;201;p27"/>
          <p:cNvPicPr preferRelativeResize="0"/>
          <p:nvPr/>
        </p:nvPicPr>
        <p:blipFill>
          <a:blip r:embed="rId5">
            <a:alphaModFix/>
          </a:blip>
          <a:stretch>
            <a:fillRect/>
          </a:stretch>
        </p:blipFill>
        <p:spPr>
          <a:xfrm>
            <a:off x="2719325" y="1111675"/>
            <a:ext cx="5972175" cy="2343150"/>
          </a:xfrm>
          <a:prstGeom prst="rect">
            <a:avLst/>
          </a:prstGeom>
          <a:noFill/>
          <a:ln>
            <a:noFill/>
          </a:ln>
        </p:spPr>
      </p:pic>
      <p:sp>
        <p:nvSpPr>
          <p:cNvPr id="202" name="Google Shape;202;p27"/>
          <p:cNvSpPr txBox="1"/>
          <p:nvPr/>
        </p:nvSpPr>
        <p:spPr>
          <a:xfrm>
            <a:off x="8472450" y="2576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8"/>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209" name="Google Shape;209;p28"/>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210" name="Google Shape;210;p28"/>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211" name="Google Shape;211;p28"/>
          <p:cNvPicPr preferRelativeResize="0"/>
          <p:nvPr/>
        </p:nvPicPr>
        <p:blipFill>
          <a:blip r:embed="rId4">
            <a:alphaModFix/>
          </a:blip>
          <a:stretch>
            <a:fillRect/>
          </a:stretch>
        </p:blipFill>
        <p:spPr>
          <a:xfrm>
            <a:off x="152400" y="534850"/>
            <a:ext cx="8839200" cy="1883866"/>
          </a:xfrm>
          <a:prstGeom prst="rect">
            <a:avLst/>
          </a:prstGeom>
          <a:noFill/>
          <a:ln>
            <a:noFill/>
          </a:ln>
        </p:spPr>
      </p:pic>
      <p:pic>
        <p:nvPicPr>
          <p:cNvPr id="212" name="Google Shape;212;p28"/>
          <p:cNvPicPr preferRelativeResize="0"/>
          <p:nvPr/>
        </p:nvPicPr>
        <p:blipFill>
          <a:blip r:embed="rId5">
            <a:alphaModFix/>
          </a:blip>
          <a:stretch>
            <a:fillRect/>
          </a:stretch>
        </p:blipFill>
        <p:spPr>
          <a:xfrm>
            <a:off x="2123274" y="2571116"/>
            <a:ext cx="3697653" cy="2025808"/>
          </a:xfrm>
          <a:prstGeom prst="rect">
            <a:avLst/>
          </a:prstGeom>
          <a:noFill/>
          <a:ln>
            <a:noFill/>
          </a:ln>
        </p:spPr>
      </p:pic>
      <p:sp>
        <p:nvSpPr>
          <p:cNvPr id="213" name="Google Shape;213;p28"/>
          <p:cNvSpPr txBox="1"/>
          <p:nvPr/>
        </p:nvSpPr>
        <p:spPr>
          <a:xfrm>
            <a:off x="8472450" y="2576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Approaches</a:t>
            </a:r>
            <a:endParaRPr/>
          </a:p>
        </p:txBody>
      </p:sp>
      <p:sp>
        <p:nvSpPr>
          <p:cNvPr id="219" name="Google Shape;219;p2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Classical machine learning</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KNN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SVM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Naive bayes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Random forest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Gradient boosting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XG boost</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Deep learning</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Transfer learning</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VGG model - Freezing each block and training</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Random samples from data</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Equal splitting of data</a:t>
            </a:r>
            <a:endParaRPr>
              <a:solidFill>
                <a:schemeClr val="dk1"/>
              </a:solidFill>
            </a:endParaRPr>
          </a:p>
        </p:txBody>
      </p:sp>
      <p:sp>
        <p:nvSpPr>
          <p:cNvPr id="220" name="Google Shape;22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29"/>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222" name="Google Shape;222;p29"/>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preparation</a:t>
            </a:r>
            <a:r>
              <a:rPr lang="en"/>
              <a:t> for classical approach</a:t>
            </a:r>
            <a:endParaRPr/>
          </a:p>
        </p:txBody>
      </p:sp>
      <p:sp>
        <p:nvSpPr>
          <p:cNvPr id="228" name="Google Shape;228;p30"/>
          <p:cNvSpPr txBox="1"/>
          <p:nvPr>
            <p:ph idx="1" type="body"/>
          </p:nvPr>
        </p:nvSpPr>
        <p:spPr>
          <a:xfrm>
            <a:off x="311700" y="6288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450">
                <a:solidFill>
                  <a:schemeClr val="dk1"/>
                </a:solidFill>
                <a:highlight>
                  <a:srgbClr val="FFFFFF"/>
                </a:highlight>
              </a:rPr>
              <a:t>Compute the 20 mfcc features for each audio file.</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1600"/>
              </a:spcAft>
              <a:buNone/>
            </a:pPr>
            <a:r>
              <a:t/>
            </a:r>
            <a:endParaRPr sz="1400">
              <a:solidFill>
                <a:schemeClr val="dk1"/>
              </a:solidFill>
            </a:endParaRPr>
          </a:p>
        </p:txBody>
      </p:sp>
      <p:sp>
        <p:nvSpPr>
          <p:cNvPr id="229" name="Google Shape;22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0"/>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231" name="Google Shape;231;p30"/>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32" name="Google Shape;232;p30"/>
          <p:cNvPicPr preferRelativeResize="0"/>
          <p:nvPr/>
        </p:nvPicPr>
        <p:blipFill rotWithShape="1">
          <a:blip r:embed="rId4">
            <a:alphaModFix/>
          </a:blip>
          <a:srcRect b="0" l="32203" r="47046" t="23931"/>
          <a:stretch/>
        </p:blipFill>
        <p:spPr>
          <a:xfrm>
            <a:off x="1196226" y="961475"/>
            <a:ext cx="1413249" cy="2914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30925" y="100525"/>
            <a:ext cx="7860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Classical approach</a:t>
            </a:r>
            <a:r>
              <a:rPr lang="en" sz="2000"/>
              <a:t> pipeline</a:t>
            </a:r>
            <a:endParaRPr sz="2000"/>
          </a:p>
        </p:txBody>
      </p:sp>
      <p:sp>
        <p:nvSpPr>
          <p:cNvPr id="238" name="Google Shape;23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31"/>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240" name="Google Shape;240;p31"/>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41" name="Google Shape;241;p31"/>
          <p:cNvPicPr preferRelativeResize="0"/>
          <p:nvPr/>
        </p:nvPicPr>
        <p:blipFill>
          <a:blip r:embed="rId4">
            <a:alphaModFix/>
          </a:blip>
          <a:stretch>
            <a:fillRect/>
          </a:stretch>
        </p:blipFill>
        <p:spPr>
          <a:xfrm>
            <a:off x="152400" y="646525"/>
            <a:ext cx="1328150" cy="1022050"/>
          </a:xfrm>
          <a:prstGeom prst="rect">
            <a:avLst/>
          </a:prstGeom>
          <a:noFill/>
          <a:ln>
            <a:noFill/>
          </a:ln>
        </p:spPr>
      </p:pic>
      <p:pic>
        <p:nvPicPr>
          <p:cNvPr descr="Sound FX &gt;&gt; Transportation &gt;&gt; Engines: Car Engine - Flash Kit" id="242" name="Google Shape;242;p31"/>
          <p:cNvPicPr preferRelativeResize="0"/>
          <p:nvPr/>
        </p:nvPicPr>
        <p:blipFill>
          <a:blip r:embed="rId5">
            <a:alphaModFix/>
          </a:blip>
          <a:stretch>
            <a:fillRect/>
          </a:stretch>
        </p:blipFill>
        <p:spPr>
          <a:xfrm>
            <a:off x="200025" y="1747175"/>
            <a:ext cx="1328150" cy="666168"/>
          </a:xfrm>
          <a:prstGeom prst="rect">
            <a:avLst/>
          </a:prstGeom>
          <a:noFill/>
          <a:ln>
            <a:noFill/>
          </a:ln>
        </p:spPr>
      </p:pic>
      <p:sp>
        <p:nvSpPr>
          <p:cNvPr id="243" name="Google Shape;243;p31"/>
          <p:cNvSpPr/>
          <p:nvPr/>
        </p:nvSpPr>
        <p:spPr>
          <a:xfrm>
            <a:off x="1797825"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1"/>
          <p:cNvPicPr preferRelativeResize="0"/>
          <p:nvPr/>
        </p:nvPicPr>
        <p:blipFill>
          <a:blip r:embed="rId6">
            <a:alphaModFix/>
          </a:blip>
          <a:stretch>
            <a:fillRect/>
          </a:stretch>
        </p:blipFill>
        <p:spPr>
          <a:xfrm>
            <a:off x="2267325" y="978613"/>
            <a:ext cx="1328150" cy="1220870"/>
          </a:xfrm>
          <a:prstGeom prst="rect">
            <a:avLst/>
          </a:prstGeom>
          <a:noFill/>
          <a:ln>
            <a:noFill/>
          </a:ln>
        </p:spPr>
      </p:pic>
      <p:sp>
        <p:nvSpPr>
          <p:cNvPr id="245" name="Google Shape;245;p31"/>
          <p:cNvSpPr/>
          <p:nvPr/>
        </p:nvSpPr>
        <p:spPr>
          <a:xfrm>
            <a:off x="3690350"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1"/>
          <p:cNvPicPr preferRelativeResize="0"/>
          <p:nvPr/>
        </p:nvPicPr>
        <p:blipFill>
          <a:blip r:embed="rId7">
            <a:alphaModFix/>
          </a:blip>
          <a:stretch>
            <a:fillRect/>
          </a:stretch>
        </p:blipFill>
        <p:spPr>
          <a:xfrm>
            <a:off x="4102325" y="1078025"/>
            <a:ext cx="1804759" cy="1022050"/>
          </a:xfrm>
          <a:prstGeom prst="rect">
            <a:avLst/>
          </a:prstGeom>
          <a:noFill/>
          <a:ln>
            <a:noFill/>
          </a:ln>
        </p:spPr>
      </p:pic>
      <p:sp>
        <p:nvSpPr>
          <p:cNvPr id="247" name="Google Shape;247;p31"/>
          <p:cNvSpPr/>
          <p:nvPr/>
        </p:nvSpPr>
        <p:spPr>
          <a:xfrm>
            <a:off x="5906675"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txBox="1"/>
          <p:nvPr/>
        </p:nvSpPr>
        <p:spPr>
          <a:xfrm>
            <a:off x="6412550" y="1163300"/>
            <a:ext cx="13749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31"/>
          <p:cNvPicPr preferRelativeResize="0"/>
          <p:nvPr/>
        </p:nvPicPr>
        <p:blipFill rotWithShape="1">
          <a:blip r:embed="rId8">
            <a:alphaModFix/>
          </a:blip>
          <a:srcRect b="0" l="32203" r="47046" t="35026"/>
          <a:stretch/>
        </p:blipFill>
        <p:spPr>
          <a:xfrm>
            <a:off x="6502925" y="1078025"/>
            <a:ext cx="1413249" cy="2489276"/>
          </a:xfrm>
          <a:prstGeom prst="rect">
            <a:avLst/>
          </a:prstGeom>
          <a:noFill/>
          <a:ln>
            <a:noFill/>
          </a:ln>
        </p:spPr>
      </p:pic>
      <p:sp>
        <p:nvSpPr>
          <p:cNvPr id="250" name="Google Shape;250;p31"/>
          <p:cNvSpPr/>
          <p:nvPr/>
        </p:nvSpPr>
        <p:spPr>
          <a:xfrm>
            <a:off x="5362875" y="3012050"/>
            <a:ext cx="4710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nvSpPr>
        <p:spPr>
          <a:xfrm>
            <a:off x="3061125" y="2798450"/>
            <a:ext cx="2011800" cy="58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Classical model with default parameters</a:t>
            </a:r>
            <a:endParaRPr/>
          </a:p>
        </p:txBody>
      </p:sp>
      <p:sp>
        <p:nvSpPr>
          <p:cNvPr id="252" name="Google Shape;252;p31"/>
          <p:cNvSpPr txBox="1"/>
          <p:nvPr/>
        </p:nvSpPr>
        <p:spPr>
          <a:xfrm>
            <a:off x="832950" y="3170775"/>
            <a:ext cx="1474500" cy="58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results </a:t>
            </a:r>
            <a:endParaRPr/>
          </a:p>
        </p:txBody>
      </p:sp>
      <p:sp>
        <p:nvSpPr>
          <p:cNvPr id="253" name="Google Shape;253;p31"/>
          <p:cNvSpPr txBox="1"/>
          <p:nvPr/>
        </p:nvSpPr>
        <p:spPr>
          <a:xfrm>
            <a:off x="3061125" y="3656575"/>
            <a:ext cx="2011800" cy="58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Classical model with hyperparameter tuning</a:t>
            </a:r>
            <a:endParaRPr/>
          </a:p>
        </p:txBody>
      </p:sp>
      <p:sp>
        <p:nvSpPr>
          <p:cNvPr id="254" name="Google Shape;254;p31"/>
          <p:cNvSpPr/>
          <p:nvPr/>
        </p:nvSpPr>
        <p:spPr>
          <a:xfrm>
            <a:off x="5362875" y="3870175"/>
            <a:ext cx="471000" cy="159300"/>
          </a:xfrm>
          <a:prstGeom prst="leftArrow">
            <a:avLst>
              <a:gd fmla="val 50000" name="adj1"/>
              <a:gd fmla="val 5353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2445625" y="3384375"/>
            <a:ext cx="4710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170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formulation</a:t>
            </a:r>
            <a:endParaRPr/>
          </a:p>
        </p:txBody>
      </p:sp>
      <p:sp>
        <p:nvSpPr>
          <p:cNvPr id="62" name="Google Shape;62;p14"/>
          <p:cNvSpPr txBox="1"/>
          <p:nvPr/>
        </p:nvSpPr>
        <p:spPr>
          <a:xfrm>
            <a:off x="311700" y="626700"/>
            <a:ext cx="8520600" cy="3890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Char char="●"/>
            </a:pPr>
            <a:r>
              <a:rPr lang="en">
                <a:solidFill>
                  <a:schemeClr val="dk1"/>
                </a:solidFill>
              </a:rPr>
              <a:t>Intelligent sound detection(ISR) is a technology for identifying sound events that exist in the real environment and embedding such ability in machines or robots.</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Environmental sound classification(ESC) serve as a fundamental steps of ISR. </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highlight>
                  <a:srgbClr val="FFFF00"/>
                </a:highlight>
              </a:rPr>
              <a:t>The main goal of ESC is to precisely classify the class of a detected sound</a:t>
            </a:r>
            <a:r>
              <a:rPr lang="en">
                <a:solidFill>
                  <a:schemeClr val="dk1"/>
                </a:solidFill>
              </a:rPr>
              <a:t>.</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Automatic speech recognition (ASR) and music information recognition (MIR) will be inefficient when applying to non stationary ESC task because environmental sound is non stationary in nature.</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Therefore, it is essential to develop an efficient ISR system for environment sound(ES) recognition.</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The main obstacles of current algorithms for ESC task are </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1) log-mel and MFCC are the most widely used acoustic features applied to ESC, but were originally designed for ASR and MIR. ES is non stationary signal and using single features lead to the failure of capturing the important information about Environmental sound.</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 2) In recent years neural network has gained popularity for environmental sound classification. However performance is still unsatisfactory.</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Hence, </a:t>
            </a:r>
            <a:r>
              <a:rPr lang="en">
                <a:solidFill>
                  <a:schemeClr val="dk1"/>
                </a:solidFill>
                <a:highlight>
                  <a:srgbClr val="FFFF00"/>
                </a:highlight>
              </a:rPr>
              <a:t>there is a need to develop appropriate auditory features and novel neural network models to achieve high categorization accuracy for ESC tasks.</a:t>
            </a:r>
            <a:endParaRPr>
              <a:solidFill>
                <a:schemeClr val="dk1"/>
              </a:solidFill>
              <a:highlight>
                <a:srgbClr val="FFFF00"/>
              </a:highlight>
            </a:endParaRPr>
          </a:p>
          <a:p>
            <a:pPr indent="0" lvl="0" marL="0" rtl="0" algn="l">
              <a:lnSpc>
                <a:spcPct val="115000"/>
              </a:lnSpc>
              <a:spcBef>
                <a:spcPts val="1600"/>
              </a:spcBef>
              <a:spcAft>
                <a:spcPts val="1600"/>
              </a:spcAft>
              <a:buNone/>
            </a:pPr>
            <a:r>
              <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64" name="Google Shape;64;p14"/>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261" name="Google Shape;261;p32"/>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62" name="Google Shape;26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2"/>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264" name="Google Shape;264;p32"/>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65" name="Google Shape;265;p32" title="Chart"/>
          <p:cNvPicPr preferRelativeResize="0"/>
          <p:nvPr/>
        </p:nvPicPr>
        <p:blipFill>
          <a:blip r:embed="rId4">
            <a:alphaModFix/>
          </a:blip>
          <a:stretch>
            <a:fillRect/>
          </a:stretch>
        </p:blipFill>
        <p:spPr>
          <a:xfrm>
            <a:off x="270550" y="1666925"/>
            <a:ext cx="3979051" cy="2464875"/>
          </a:xfrm>
          <a:prstGeom prst="rect">
            <a:avLst/>
          </a:prstGeom>
          <a:noFill/>
          <a:ln>
            <a:noFill/>
          </a:ln>
        </p:spPr>
      </p:pic>
      <p:pic>
        <p:nvPicPr>
          <p:cNvPr id="266" name="Google Shape;266;p32" title="Chart"/>
          <p:cNvPicPr preferRelativeResize="0"/>
          <p:nvPr/>
        </p:nvPicPr>
        <p:blipFill>
          <a:blip r:embed="rId5">
            <a:alphaModFix/>
          </a:blip>
          <a:stretch>
            <a:fillRect/>
          </a:stretch>
        </p:blipFill>
        <p:spPr>
          <a:xfrm>
            <a:off x="4572004" y="1613213"/>
            <a:ext cx="4152447" cy="2572300"/>
          </a:xfrm>
          <a:prstGeom prst="rect">
            <a:avLst/>
          </a:prstGeom>
          <a:noFill/>
          <a:ln>
            <a:noFill/>
          </a:ln>
        </p:spPr>
      </p:pic>
      <p:sp>
        <p:nvSpPr>
          <p:cNvPr id="267" name="Google Shape;267;p32"/>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273" name="Google Shape;273;p33"/>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74" name="Google Shape;27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3"/>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276" name="Google Shape;276;p33"/>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277" name="Google Shape;277;p33"/>
          <p:cNvSpPr txBox="1"/>
          <p:nvPr/>
        </p:nvSpPr>
        <p:spPr>
          <a:xfrm>
            <a:off x="411650" y="976850"/>
            <a:ext cx="25758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a:t>
            </a:r>
            <a:r>
              <a:rPr lang="en"/>
              <a:t> parameter</a:t>
            </a:r>
            <a:endParaRPr/>
          </a:p>
        </p:txBody>
      </p:sp>
      <p:pic>
        <p:nvPicPr>
          <p:cNvPr id="278" name="Google Shape;278;p33" title="Chart"/>
          <p:cNvPicPr preferRelativeResize="0"/>
          <p:nvPr/>
        </p:nvPicPr>
        <p:blipFill>
          <a:blip r:embed="rId4">
            <a:alphaModFix/>
          </a:blip>
          <a:stretch>
            <a:fillRect/>
          </a:stretch>
        </p:blipFill>
        <p:spPr>
          <a:xfrm>
            <a:off x="4427675" y="1778118"/>
            <a:ext cx="4324650" cy="2674083"/>
          </a:xfrm>
          <a:prstGeom prst="rect">
            <a:avLst/>
          </a:prstGeom>
          <a:noFill/>
          <a:ln>
            <a:noFill/>
          </a:ln>
        </p:spPr>
      </p:pic>
      <p:pic>
        <p:nvPicPr>
          <p:cNvPr id="279" name="Google Shape;279;p33" title="Chart"/>
          <p:cNvPicPr preferRelativeResize="0"/>
          <p:nvPr/>
        </p:nvPicPr>
        <p:blipFill>
          <a:blip r:embed="rId5">
            <a:alphaModFix/>
          </a:blip>
          <a:stretch>
            <a:fillRect/>
          </a:stretch>
        </p:blipFill>
        <p:spPr>
          <a:xfrm>
            <a:off x="200030" y="1778125"/>
            <a:ext cx="4324650" cy="2674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285" name="Google Shape;285;p34"/>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86" name="Google Shape;28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4"/>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288" name="Google Shape;288;p34"/>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89" name="Google Shape;289;p34" title="Chart"/>
          <p:cNvPicPr preferRelativeResize="0"/>
          <p:nvPr/>
        </p:nvPicPr>
        <p:blipFill>
          <a:blip r:embed="rId4">
            <a:alphaModFix/>
          </a:blip>
          <a:stretch>
            <a:fillRect/>
          </a:stretch>
        </p:blipFill>
        <p:spPr>
          <a:xfrm>
            <a:off x="1630804" y="925025"/>
            <a:ext cx="5537550" cy="3424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295" name="Google Shape;295;p35"/>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96" name="Google Shape;29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35"/>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298" name="Google Shape;298;p35"/>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99" name="Google Shape;299;p35" title="Chart"/>
          <p:cNvPicPr preferRelativeResize="0"/>
          <p:nvPr/>
        </p:nvPicPr>
        <p:blipFill>
          <a:blip r:embed="rId4">
            <a:alphaModFix/>
          </a:blip>
          <a:stretch>
            <a:fillRect/>
          </a:stretch>
        </p:blipFill>
        <p:spPr>
          <a:xfrm>
            <a:off x="167100" y="1228600"/>
            <a:ext cx="4561932" cy="2818901"/>
          </a:xfrm>
          <a:prstGeom prst="rect">
            <a:avLst/>
          </a:prstGeom>
          <a:noFill/>
          <a:ln>
            <a:noFill/>
          </a:ln>
        </p:spPr>
      </p:pic>
      <p:pic>
        <p:nvPicPr>
          <p:cNvPr id="300" name="Google Shape;300;p35" title="Chart"/>
          <p:cNvPicPr preferRelativeResize="0"/>
          <p:nvPr/>
        </p:nvPicPr>
        <p:blipFill>
          <a:blip r:embed="rId5">
            <a:alphaModFix/>
          </a:blip>
          <a:stretch>
            <a:fillRect/>
          </a:stretch>
        </p:blipFill>
        <p:spPr>
          <a:xfrm>
            <a:off x="4629601" y="1273550"/>
            <a:ext cx="4449152" cy="2754783"/>
          </a:xfrm>
          <a:prstGeom prst="rect">
            <a:avLst/>
          </a:prstGeom>
          <a:noFill/>
          <a:ln>
            <a:noFill/>
          </a:ln>
        </p:spPr>
      </p:pic>
      <p:sp>
        <p:nvSpPr>
          <p:cNvPr id="301" name="Google Shape;301;p35"/>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07" name="Google Shape;307;p36"/>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08" name="Google Shape;30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36"/>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10" name="Google Shape;310;p36"/>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11" name="Google Shape;311;p36"/>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pic>
        <p:nvPicPr>
          <p:cNvPr id="312" name="Google Shape;312;p36" title="Chart"/>
          <p:cNvPicPr preferRelativeResize="0"/>
          <p:nvPr/>
        </p:nvPicPr>
        <p:blipFill>
          <a:blip r:embed="rId4">
            <a:alphaModFix/>
          </a:blip>
          <a:stretch>
            <a:fillRect/>
          </a:stretch>
        </p:blipFill>
        <p:spPr>
          <a:xfrm>
            <a:off x="1541772" y="1293200"/>
            <a:ext cx="5272501" cy="3274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18" name="Google Shape;318;p37"/>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19" name="Google Shape;31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37"/>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21" name="Google Shape;321;p37"/>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22" name="Google Shape;322;p37"/>
          <p:cNvSpPr txBox="1"/>
          <p:nvPr/>
        </p:nvSpPr>
        <p:spPr>
          <a:xfrm>
            <a:off x="551550" y="831725"/>
            <a:ext cx="2510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a:t>
            </a:r>
            <a:r>
              <a:rPr lang="en"/>
              <a:t> parameter</a:t>
            </a:r>
            <a:endParaRPr/>
          </a:p>
        </p:txBody>
      </p:sp>
      <p:pic>
        <p:nvPicPr>
          <p:cNvPr id="323" name="Google Shape;323;p37" title="Chart"/>
          <p:cNvPicPr preferRelativeResize="0"/>
          <p:nvPr/>
        </p:nvPicPr>
        <p:blipFill>
          <a:blip r:embed="rId4">
            <a:alphaModFix/>
          </a:blip>
          <a:stretch>
            <a:fillRect/>
          </a:stretch>
        </p:blipFill>
        <p:spPr>
          <a:xfrm>
            <a:off x="254100" y="1310512"/>
            <a:ext cx="4496520" cy="2774187"/>
          </a:xfrm>
          <a:prstGeom prst="rect">
            <a:avLst/>
          </a:prstGeom>
          <a:noFill/>
          <a:ln>
            <a:noFill/>
          </a:ln>
        </p:spPr>
      </p:pic>
      <p:pic>
        <p:nvPicPr>
          <p:cNvPr id="324" name="Google Shape;324;p37" title="Chart"/>
          <p:cNvPicPr preferRelativeResize="0"/>
          <p:nvPr/>
        </p:nvPicPr>
        <p:blipFill>
          <a:blip r:embed="rId5">
            <a:alphaModFix/>
          </a:blip>
          <a:stretch>
            <a:fillRect/>
          </a:stretch>
        </p:blipFill>
        <p:spPr>
          <a:xfrm>
            <a:off x="4629625" y="1314672"/>
            <a:ext cx="4315249" cy="26725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30" name="Google Shape;330;p38"/>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31" name="Google Shape;33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38"/>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33" name="Google Shape;333;p38"/>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34" name="Google Shape;334;p38"/>
          <p:cNvSpPr txBox="1"/>
          <p:nvPr/>
        </p:nvSpPr>
        <p:spPr>
          <a:xfrm>
            <a:off x="551550" y="831725"/>
            <a:ext cx="2510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 parameter</a:t>
            </a:r>
            <a:endParaRPr/>
          </a:p>
        </p:txBody>
      </p:sp>
      <p:pic>
        <p:nvPicPr>
          <p:cNvPr id="335" name="Google Shape;335;p38" title="Chart"/>
          <p:cNvPicPr preferRelativeResize="0"/>
          <p:nvPr/>
        </p:nvPicPr>
        <p:blipFill>
          <a:blip r:embed="rId4">
            <a:alphaModFix/>
          </a:blip>
          <a:stretch>
            <a:fillRect/>
          </a:stretch>
        </p:blipFill>
        <p:spPr>
          <a:xfrm>
            <a:off x="1745325" y="1195288"/>
            <a:ext cx="5406349" cy="334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41" name="Google Shape;341;p39"/>
          <p:cNvSpPr txBox="1"/>
          <p:nvPr>
            <p:ph idx="1" type="body"/>
          </p:nvPr>
        </p:nvSpPr>
        <p:spPr>
          <a:xfrm>
            <a:off x="311700" y="7275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42" name="Google Shape;34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39"/>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44" name="Google Shape;344;p39"/>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345" name="Google Shape;345;p39" title="Chart"/>
          <p:cNvPicPr preferRelativeResize="0"/>
          <p:nvPr/>
        </p:nvPicPr>
        <p:blipFill>
          <a:blip r:embed="rId4">
            <a:alphaModFix/>
          </a:blip>
          <a:stretch>
            <a:fillRect/>
          </a:stretch>
        </p:blipFill>
        <p:spPr>
          <a:xfrm>
            <a:off x="49225" y="1200150"/>
            <a:ext cx="4640120" cy="2873812"/>
          </a:xfrm>
          <a:prstGeom prst="rect">
            <a:avLst/>
          </a:prstGeom>
          <a:noFill/>
          <a:ln>
            <a:noFill/>
          </a:ln>
        </p:spPr>
      </p:pic>
      <p:pic>
        <p:nvPicPr>
          <p:cNvPr id="346" name="Google Shape;346;p39" title="Chart"/>
          <p:cNvPicPr preferRelativeResize="0"/>
          <p:nvPr/>
        </p:nvPicPr>
        <p:blipFill>
          <a:blip r:embed="rId5">
            <a:alphaModFix/>
          </a:blip>
          <a:stretch>
            <a:fillRect/>
          </a:stretch>
        </p:blipFill>
        <p:spPr>
          <a:xfrm>
            <a:off x="4689350" y="1194749"/>
            <a:ext cx="4454649" cy="27500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52" name="Google Shape;352;p40"/>
          <p:cNvSpPr txBox="1"/>
          <p:nvPr>
            <p:ph idx="1" type="body"/>
          </p:nvPr>
        </p:nvSpPr>
        <p:spPr>
          <a:xfrm>
            <a:off x="311700" y="7275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53" name="Google Shape;35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40"/>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55" name="Google Shape;355;p40"/>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356" name="Google Shape;356;p40" title="Chart"/>
          <p:cNvPicPr preferRelativeResize="0"/>
          <p:nvPr/>
        </p:nvPicPr>
        <p:blipFill>
          <a:blip r:embed="rId4">
            <a:alphaModFix/>
          </a:blip>
          <a:stretch>
            <a:fillRect/>
          </a:stretch>
        </p:blipFill>
        <p:spPr>
          <a:xfrm>
            <a:off x="1257722" y="839588"/>
            <a:ext cx="6025651" cy="3716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362" name="Google Shape;362;p41"/>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63" name="Google Shape;36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41"/>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65" name="Google Shape;365;p41"/>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66" name="Google Shape;366;p41"/>
          <p:cNvSpPr txBox="1"/>
          <p:nvPr/>
        </p:nvSpPr>
        <p:spPr>
          <a:xfrm>
            <a:off x="411650" y="976850"/>
            <a:ext cx="25758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pic>
        <p:nvPicPr>
          <p:cNvPr id="367" name="Google Shape;367;p41" title="Chart"/>
          <p:cNvPicPr preferRelativeResize="0"/>
          <p:nvPr/>
        </p:nvPicPr>
        <p:blipFill>
          <a:blip r:embed="rId4">
            <a:alphaModFix/>
          </a:blip>
          <a:stretch>
            <a:fillRect/>
          </a:stretch>
        </p:blipFill>
        <p:spPr>
          <a:xfrm>
            <a:off x="311700" y="1775988"/>
            <a:ext cx="3961174" cy="2453825"/>
          </a:xfrm>
          <a:prstGeom prst="rect">
            <a:avLst/>
          </a:prstGeom>
          <a:noFill/>
          <a:ln>
            <a:noFill/>
          </a:ln>
        </p:spPr>
      </p:pic>
      <p:pic>
        <p:nvPicPr>
          <p:cNvPr id="368" name="Google Shape;368;p41" title="Chart"/>
          <p:cNvPicPr preferRelativeResize="0"/>
          <p:nvPr/>
        </p:nvPicPr>
        <p:blipFill>
          <a:blip r:embed="rId5">
            <a:alphaModFix/>
          </a:blip>
          <a:stretch>
            <a:fillRect/>
          </a:stretch>
        </p:blipFill>
        <p:spPr>
          <a:xfrm>
            <a:off x="4272875" y="1776000"/>
            <a:ext cx="4071724" cy="252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56100"/>
            <a:ext cx="8520600" cy="4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t>
            </a:r>
            <a:endParaRPr/>
          </a:p>
        </p:txBody>
      </p:sp>
      <p:sp>
        <p:nvSpPr>
          <p:cNvPr id="70" name="Google Shape;70;p15"/>
          <p:cNvSpPr txBox="1"/>
          <p:nvPr>
            <p:ph idx="1" type="body"/>
          </p:nvPr>
        </p:nvSpPr>
        <p:spPr>
          <a:xfrm>
            <a:off x="311700" y="599300"/>
            <a:ext cx="8520600" cy="3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  [1] </a:t>
            </a:r>
            <a:r>
              <a:rPr lang="en" sz="1400">
                <a:solidFill>
                  <a:schemeClr val="dk1"/>
                </a:solidFill>
              </a:rPr>
              <a:t>Urbansound8k [3]:</a:t>
            </a:r>
            <a:endParaRPr sz="1400">
              <a:solidFill>
                <a:schemeClr val="dk1"/>
              </a:solidFill>
            </a:endParaRPr>
          </a:p>
          <a:p>
            <a:pPr indent="-317500" lvl="0" marL="457200" rtl="0" algn="l">
              <a:spcBef>
                <a:spcPts val="1600"/>
              </a:spcBef>
              <a:spcAft>
                <a:spcPts val="0"/>
              </a:spcAft>
              <a:buClr>
                <a:schemeClr val="dk1"/>
              </a:buClr>
              <a:buSzPts val="1400"/>
              <a:buChar char="-"/>
            </a:pPr>
            <a:r>
              <a:rPr lang="en" sz="1400">
                <a:solidFill>
                  <a:schemeClr val="dk1"/>
                </a:solidFill>
              </a:rPr>
              <a:t>This dataset contains 8732 labeled sound of 〜4 sec length in WAV format at 22.05 kHz.</a:t>
            </a:r>
            <a:endParaRPr sz="1400">
              <a:solidFill>
                <a:schemeClr val="dk1"/>
              </a:solidFill>
            </a:endParaRPr>
          </a:p>
          <a:p>
            <a:pPr indent="-342900" lvl="0" marL="457200" rtl="0" algn="l">
              <a:spcBef>
                <a:spcPts val="0"/>
              </a:spcBef>
              <a:spcAft>
                <a:spcPts val="0"/>
              </a:spcAft>
              <a:buSzPts val="1800"/>
              <a:buChar char="-"/>
            </a:pPr>
            <a:r>
              <a:rPr lang="en" sz="1400">
                <a:solidFill>
                  <a:schemeClr val="dk1"/>
                </a:solidFill>
              </a:rPr>
              <a:t>10 classes were defined: air_conditioner, car_horn, children_playing, dog_bark, drilling, enginge_idling, gun_shot, jackhammer, siren, and street_music.</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Nearly 870 slices of data per class.</a:t>
            </a:r>
            <a:endParaRPr sz="1400">
              <a:solidFill>
                <a:schemeClr val="dk1"/>
              </a:solidFill>
            </a:endParaRPr>
          </a:p>
          <a:p>
            <a:pPr indent="0" lvl="0" marL="0" rtl="0" algn="l">
              <a:spcBef>
                <a:spcPts val="1600"/>
              </a:spcBef>
              <a:spcAft>
                <a:spcPts val="1600"/>
              </a:spcAft>
              <a:buNone/>
            </a:pPr>
            <a:r>
              <a:rPr lang="en" sz="1400">
                <a:solidFill>
                  <a:schemeClr val="dk1"/>
                </a:solidFill>
              </a:rPr>
              <a:t>  </a:t>
            </a:r>
            <a:endParaRPr sz="1400">
              <a:solidFill>
                <a:schemeClr val="dk1"/>
              </a:solidFill>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 name="Google Shape;72;p15"/>
          <p:cNvPicPr preferRelativeResize="0"/>
          <p:nvPr/>
        </p:nvPicPr>
        <p:blipFill>
          <a:blip r:embed="rId3">
            <a:alphaModFix/>
          </a:blip>
          <a:stretch>
            <a:fillRect/>
          </a:stretch>
        </p:blipFill>
        <p:spPr>
          <a:xfrm>
            <a:off x="200025" y="4604850"/>
            <a:ext cx="2359635" cy="424200"/>
          </a:xfrm>
          <a:prstGeom prst="rect">
            <a:avLst/>
          </a:prstGeom>
          <a:noFill/>
          <a:ln>
            <a:noFill/>
          </a:ln>
        </p:spPr>
      </p:pic>
      <p:sp>
        <p:nvSpPr>
          <p:cNvPr id="73" name="Google Shape;73;p15"/>
          <p:cNvSpPr txBox="1"/>
          <p:nvPr/>
        </p:nvSpPr>
        <p:spPr>
          <a:xfrm>
            <a:off x="2831275" y="4663225"/>
            <a:ext cx="6055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74" name="Google Shape;74;p15" title="Chart"/>
          <p:cNvPicPr preferRelativeResize="0"/>
          <p:nvPr/>
        </p:nvPicPr>
        <p:blipFill>
          <a:blip r:embed="rId4">
            <a:alphaModFix/>
          </a:blip>
          <a:stretch>
            <a:fillRect/>
          </a:stretch>
        </p:blipFill>
        <p:spPr>
          <a:xfrm>
            <a:off x="567270" y="2418425"/>
            <a:ext cx="2502525" cy="1537500"/>
          </a:xfrm>
          <a:prstGeom prst="rect">
            <a:avLst/>
          </a:prstGeom>
          <a:noFill/>
          <a:ln>
            <a:noFill/>
          </a:ln>
        </p:spPr>
      </p:pic>
      <p:pic>
        <p:nvPicPr>
          <p:cNvPr id="75" name="Google Shape;75;p15" title="Chart"/>
          <p:cNvPicPr preferRelativeResize="0"/>
          <p:nvPr/>
        </p:nvPicPr>
        <p:blipFill>
          <a:blip r:embed="rId5">
            <a:alphaModFix/>
          </a:blip>
          <a:stretch>
            <a:fillRect/>
          </a:stretch>
        </p:blipFill>
        <p:spPr>
          <a:xfrm>
            <a:off x="4454725" y="2236133"/>
            <a:ext cx="3050824" cy="1902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374" name="Google Shape;374;p42"/>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75" name="Google Shape;37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6" name="Google Shape;376;p42"/>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77" name="Google Shape;377;p42"/>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78" name="Google Shape;378;p42"/>
          <p:cNvSpPr txBox="1"/>
          <p:nvPr/>
        </p:nvSpPr>
        <p:spPr>
          <a:xfrm>
            <a:off x="411650" y="976850"/>
            <a:ext cx="25758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a:t>
            </a:r>
            <a:r>
              <a:rPr lang="en"/>
              <a:t> parameter</a:t>
            </a:r>
            <a:endParaRPr/>
          </a:p>
        </p:txBody>
      </p:sp>
      <p:pic>
        <p:nvPicPr>
          <p:cNvPr id="379" name="Google Shape;379;p42" title="Chart"/>
          <p:cNvPicPr preferRelativeResize="0"/>
          <p:nvPr/>
        </p:nvPicPr>
        <p:blipFill>
          <a:blip r:embed="rId4">
            <a:alphaModFix/>
          </a:blip>
          <a:stretch>
            <a:fillRect/>
          </a:stretch>
        </p:blipFill>
        <p:spPr>
          <a:xfrm>
            <a:off x="311701" y="1861762"/>
            <a:ext cx="4178025" cy="2583399"/>
          </a:xfrm>
          <a:prstGeom prst="rect">
            <a:avLst/>
          </a:prstGeom>
          <a:noFill/>
          <a:ln>
            <a:noFill/>
          </a:ln>
        </p:spPr>
      </p:pic>
      <p:pic>
        <p:nvPicPr>
          <p:cNvPr id="380" name="Google Shape;380;p42" title="Chart"/>
          <p:cNvPicPr preferRelativeResize="0"/>
          <p:nvPr/>
        </p:nvPicPr>
        <p:blipFill>
          <a:blip r:embed="rId5">
            <a:alphaModFix/>
          </a:blip>
          <a:stretch>
            <a:fillRect/>
          </a:stretch>
        </p:blipFill>
        <p:spPr>
          <a:xfrm>
            <a:off x="4386250" y="1761900"/>
            <a:ext cx="4500999" cy="2783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3"/>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386" name="Google Shape;386;p43"/>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87" name="Google Shape;38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8" name="Google Shape;388;p43"/>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89" name="Google Shape;389;p43"/>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390" name="Google Shape;390;p43" title="Chart"/>
          <p:cNvPicPr preferRelativeResize="0"/>
          <p:nvPr/>
        </p:nvPicPr>
        <p:blipFill>
          <a:blip r:embed="rId4">
            <a:alphaModFix/>
          </a:blip>
          <a:stretch>
            <a:fillRect/>
          </a:stretch>
        </p:blipFill>
        <p:spPr>
          <a:xfrm>
            <a:off x="1260478" y="836037"/>
            <a:ext cx="5825376" cy="3602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396" name="Google Shape;396;p44"/>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97" name="Google Shape;39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44"/>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99" name="Google Shape;399;p44"/>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400" name="Google Shape;400;p44"/>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pic>
        <p:nvPicPr>
          <p:cNvPr id="401" name="Google Shape;401;p44" title="Chart"/>
          <p:cNvPicPr preferRelativeResize="0"/>
          <p:nvPr/>
        </p:nvPicPr>
        <p:blipFill>
          <a:blip r:embed="rId4">
            <a:alphaModFix/>
          </a:blip>
          <a:stretch>
            <a:fillRect/>
          </a:stretch>
        </p:blipFill>
        <p:spPr>
          <a:xfrm>
            <a:off x="270550" y="1307863"/>
            <a:ext cx="4488052" cy="2779475"/>
          </a:xfrm>
          <a:prstGeom prst="rect">
            <a:avLst/>
          </a:prstGeom>
          <a:noFill/>
          <a:ln>
            <a:noFill/>
          </a:ln>
        </p:spPr>
      </p:pic>
      <p:pic>
        <p:nvPicPr>
          <p:cNvPr id="402" name="Google Shape;402;p44" title="Chart"/>
          <p:cNvPicPr preferRelativeResize="0"/>
          <p:nvPr/>
        </p:nvPicPr>
        <p:blipFill>
          <a:blip r:embed="rId5">
            <a:alphaModFix/>
          </a:blip>
          <a:stretch>
            <a:fillRect/>
          </a:stretch>
        </p:blipFill>
        <p:spPr>
          <a:xfrm>
            <a:off x="4690475" y="1307875"/>
            <a:ext cx="4196777" cy="26062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08" name="Google Shape;408;p45"/>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09" name="Google Shape;40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45"/>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11" name="Google Shape;411;p45"/>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412" name="Google Shape;412;p45"/>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pic>
        <p:nvPicPr>
          <p:cNvPr id="413" name="Google Shape;413;p45" title="Chart"/>
          <p:cNvPicPr preferRelativeResize="0"/>
          <p:nvPr/>
        </p:nvPicPr>
        <p:blipFill>
          <a:blip r:embed="rId4">
            <a:alphaModFix/>
          </a:blip>
          <a:stretch>
            <a:fillRect/>
          </a:stretch>
        </p:blipFill>
        <p:spPr>
          <a:xfrm>
            <a:off x="2115175" y="1166950"/>
            <a:ext cx="5291625" cy="32895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19" name="Google Shape;419;p46"/>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20" name="Google Shape;420;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46"/>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22" name="Google Shape;422;p46"/>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423" name="Google Shape;423;p46"/>
          <p:cNvSpPr txBox="1"/>
          <p:nvPr/>
        </p:nvSpPr>
        <p:spPr>
          <a:xfrm>
            <a:off x="551550" y="831725"/>
            <a:ext cx="2510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 parameter</a:t>
            </a:r>
            <a:endParaRPr/>
          </a:p>
        </p:txBody>
      </p:sp>
      <p:pic>
        <p:nvPicPr>
          <p:cNvPr id="424" name="Google Shape;424;p46" title="Chart"/>
          <p:cNvPicPr preferRelativeResize="0"/>
          <p:nvPr/>
        </p:nvPicPr>
        <p:blipFill>
          <a:blip r:embed="rId4">
            <a:alphaModFix/>
          </a:blip>
          <a:stretch>
            <a:fillRect/>
          </a:stretch>
        </p:blipFill>
        <p:spPr>
          <a:xfrm>
            <a:off x="311700" y="1259650"/>
            <a:ext cx="4451311" cy="2755862"/>
          </a:xfrm>
          <a:prstGeom prst="rect">
            <a:avLst/>
          </a:prstGeom>
          <a:noFill/>
          <a:ln>
            <a:noFill/>
          </a:ln>
        </p:spPr>
      </p:pic>
      <p:pic>
        <p:nvPicPr>
          <p:cNvPr id="425" name="Google Shape;425;p46" title="Chart"/>
          <p:cNvPicPr preferRelativeResize="0"/>
          <p:nvPr/>
        </p:nvPicPr>
        <p:blipFill>
          <a:blip r:embed="rId5">
            <a:alphaModFix/>
          </a:blip>
          <a:stretch>
            <a:fillRect/>
          </a:stretch>
        </p:blipFill>
        <p:spPr>
          <a:xfrm>
            <a:off x="4572000" y="1259650"/>
            <a:ext cx="4451772" cy="2755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31" name="Google Shape;431;p47"/>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32" name="Google Shape;43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3" name="Google Shape;433;p47"/>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34" name="Google Shape;434;p47"/>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435" name="Google Shape;435;p47"/>
          <p:cNvSpPr txBox="1"/>
          <p:nvPr/>
        </p:nvSpPr>
        <p:spPr>
          <a:xfrm>
            <a:off x="551550" y="831725"/>
            <a:ext cx="2510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 parameter</a:t>
            </a:r>
            <a:endParaRPr/>
          </a:p>
        </p:txBody>
      </p:sp>
      <p:pic>
        <p:nvPicPr>
          <p:cNvPr id="436" name="Google Shape;436;p47" title="Chart"/>
          <p:cNvPicPr preferRelativeResize="0"/>
          <p:nvPr/>
        </p:nvPicPr>
        <p:blipFill>
          <a:blip r:embed="rId4">
            <a:alphaModFix/>
          </a:blip>
          <a:stretch>
            <a:fillRect/>
          </a:stretch>
        </p:blipFill>
        <p:spPr>
          <a:xfrm>
            <a:off x="1837737" y="1158225"/>
            <a:ext cx="5462089" cy="3381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8"/>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42" name="Google Shape;442;p48"/>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43" name="Google Shape;44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4" name="Google Shape;444;p48"/>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45" name="Google Shape;445;p48"/>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46" name="Google Shape;446;p48" title="Chart"/>
          <p:cNvPicPr preferRelativeResize="0"/>
          <p:nvPr/>
        </p:nvPicPr>
        <p:blipFill>
          <a:blip r:embed="rId4">
            <a:alphaModFix/>
          </a:blip>
          <a:stretch>
            <a:fillRect/>
          </a:stretch>
        </p:blipFill>
        <p:spPr>
          <a:xfrm>
            <a:off x="311700" y="1188924"/>
            <a:ext cx="4428725" cy="2737099"/>
          </a:xfrm>
          <a:prstGeom prst="rect">
            <a:avLst/>
          </a:prstGeom>
          <a:noFill/>
          <a:ln>
            <a:noFill/>
          </a:ln>
        </p:spPr>
      </p:pic>
      <p:pic>
        <p:nvPicPr>
          <p:cNvPr id="447" name="Google Shape;447;p48" title="Chart"/>
          <p:cNvPicPr preferRelativeResize="0"/>
          <p:nvPr/>
        </p:nvPicPr>
        <p:blipFill>
          <a:blip r:embed="rId5">
            <a:alphaModFix/>
          </a:blip>
          <a:stretch>
            <a:fillRect/>
          </a:stretch>
        </p:blipFill>
        <p:spPr>
          <a:xfrm>
            <a:off x="4646950" y="1117540"/>
            <a:ext cx="4428724" cy="273758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9"/>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53" name="Google Shape;453;p49"/>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54" name="Google Shape;45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49"/>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56" name="Google Shape;456;p49"/>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57" name="Google Shape;457;p49" title="Chart"/>
          <p:cNvPicPr preferRelativeResize="0"/>
          <p:nvPr/>
        </p:nvPicPr>
        <p:blipFill>
          <a:blip r:embed="rId4">
            <a:alphaModFix/>
          </a:blip>
          <a:stretch>
            <a:fillRect/>
          </a:stretch>
        </p:blipFill>
        <p:spPr>
          <a:xfrm>
            <a:off x="1307700" y="823113"/>
            <a:ext cx="6066176" cy="3748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  Urbansound8k</a:t>
            </a:r>
            <a:endParaRPr/>
          </a:p>
        </p:txBody>
      </p:sp>
      <p:sp>
        <p:nvSpPr>
          <p:cNvPr id="463" name="Google Shape;46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50"/>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65" name="Google Shape;465;p50"/>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66" name="Google Shape;466;p50"/>
          <p:cNvPicPr preferRelativeResize="0"/>
          <p:nvPr/>
        </p:nvPicPr>
        <p:blipFill>
          <a:blip r:embed="rId4">
            <a:alphaModFix/>
          </a:blip>
          <a:stretch>
            <a:fillRect/>
          </a:stretch>
        </p:blipFill>
        <p:spPr>
          <a:xfrm>
            <a:off x="311696" y="665200"/>
            <a:ext cx="4170823" cy="3813099"/>
          </a:xfrm>
          <a:prstGeom prst="rect">
            <a:avLst/>
          </a:prstGeom>
          <a:noFill/>
          <a:ln>
            <a:noFill/>
          </a:ln>
        </p:spPr>
      </p:pic>
      <p:pic>
        <p:nvPicPr>
          <p:cNvPr id="467" name="Google Shape;467;p50"/>
          <p:cNvPicPr preferRelativeResize="0"/>
          <p:nvPr/>
        </p:nvPicPr>
        <p:blipFill>
          <a:blip r:embed="rId5">
            <a:alphaModFix/>
          </a:blip>
          <a:stretch>
            <a:fillRect/>
          </a:stretch>
        </p:blipFill>
        <p:spPr>
          <a:xfrm>
            <a:off x="4618469" y="711863"/>
            <a:ext cx="3997016" cy="37197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  Dcase 2018 </a:t>
            </a:r>
            <a:endParaRPr/>
          </a:p>
        </p:txBody>
      </p:sp>
      <p:sp>
        <p:nvSpPr>
          <p:cNvPr id="473" name="Google Shape;47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4" name="Google Shape;474;p51"/>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75" name="Google Shape;475;p51"/>
          <p:cNvSpPr txBox="1"/>
          <p:nvPr/>
        </p:nvSpPr>
        <p:spPr>
          <a:xfrm>
            <a:off x="2557600" y="4635300"/>
            <a:ext cx="632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76" name="Google Shape;476;p51"/>
          <p:cNvPicPr preferRelativeResize="0"/>
          <p:nvPr/>
        </p:nvPicPr>
        <p:blipFill>
          <a:blip r:embed="rId4">
            <a:alphaModFix/>
          </a:blip>
          <a:stretch>
            <a:fillRect/>
          </a:stretch>
        </p:blipFill>
        <p:spPr>
          <a:xfrm>
            <a:off x="152400" y="725100"/>
            <a:ext cx="4081217" cy="3757800"/>
          </a:xfrm>
          <a:prstGeom prst="rect">
            <a:avLst/>
          </a:prstGeom>
          <a:noFill/>
          <a:ln>
            <a:noFill/>
          </a:ln>
        </p:spPr>
      </p:pic>
      <p:pic>
        <p:nvPicPr>
          <p:cNvPr id="477" name="Google Shape;477;p51"/>
          <p:cNvPicPr preferRelativeResize="0"/>
          <p:nvPr/>
        </p:nvPicPr>
        <p:blipFill>
          <a:blip r:embed="rId5">
            <a:alphaModFix/>
          </a:blip>
          <a:stretch>
            <a:fillRect/>
          </a:stretch>
        </p:blipFill>
        <p:spPr>
          <a:xfrm>
            <a:off x="4386017" y="725100"/>
            <a:ext cx="4115138" cy="3757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200025" y="0"/>
            <a:ext cx="8520600" cy="3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Dataset</a:t>
            </a:r>
            <a:r>
              <a:rPr lang="en"/>
              <a:t> </a:t>
            </a:r>
            <a:endParaRPr/>
          </a:p>
        </p:txBody>
      </p:sp>
      <p:sp>
        <p:nvSpPr>
          <p:cNvPr id="81" name="Google Shape;81;p16"/>
          <p:cNvSpPr txBox="1"/>
          <p:nvPr>
            <p:ph idx="1" type="body"/>
          </p:nvPr>
        </p:nvSpPr>
        <p:spPr>
          <a:xfrm>
            <a:off x="311700" y="434150"/>
            <a:ext cx="8520600" cy="26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[3] </a:t>
            </a:r>
            <a:r>
              <a:rPr lang="en" sz="1400">
                <a:solidFill>
                  <a:schemeClr val="dk1"/>
                </a:solidFill>
              </a:rPr>
              <a:t>DCASE 2018, Monitoring of domestic activities based on multi-channel acoustics </a:t>
            </a:r>
            <a:endParaRPr sz="1400">
              <a:solidFill>
                <a:schemeClr val="dk1"/>
              </a:solidFill>
            </a:endParaRPr>
          </a:p>
          <a:p>
            <a:pPr indent="-317500" lvl="0" marL="457200" rtl="0" algn="l">
              <a:spcBef>
                <a:spcPts val="1600"/>
              </a:spcBef>
              <a:spcAft>
                <a:spcPts val="0"/>
              </a:spcAft>
              <a:buClr>
                <a:schemeClr val="dk1"/>
              </a:buClr>
              <a:buSzPts val="1400"/>
              <a:buChar char="-"/>
            </a:pPr>
            <a:r>
              <a:rPr lang="en" sz="1400">
                <a:solidFill>
                  <a:schemeClr val="dk1"/>
                </a:solidFill>
              </a:rPr>
              <a:t>Total of 72984, 10 sec audio dataset.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continuous recordings in home environment were split into audio segments of 10s.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9 classes were considered, </a:t>
            </a:r>
            <a:endParaRPr sz="1400">
              <a:solidFill>
                <a:schemeClr val="dk1"/>
              </a:solidFill>
            </a:endParaRPr>
          </a:p>
          <a:p>
            <a:pPr indent="0" lvl="0" marL="457200" rtl="0" algn="l">
              <a:spcBef>
                <a:spcPts val="1600"/>
              </a:spcBef>
              <a:spcAft>
                <a:spcPts val="1600"/>
              </a:spcAft>
              <a:buNone/>
            </a:pPr>
            <a:r>
              <a:t/>
            </a:r>
            <a:endParaRPr sz="1400">
              <a:solidFill>
                <a:schemeClr val="dk1"/>
              </a:solidFill>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6"/>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84" name="Google Shape;84;p16"/>
          <p:cNvSpPr txBox="1"/>
          <p:nvPr/>
        </p:nvSpPr>
        <p:spPr>
          <a:xfrm>
            <a:off x="2680275" y="4679700"/>
            <a:ext cx="6207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85" name="Google Shape;85;p16"/>
          <p:cNvPicPr preferRelativeResize="0"/>
          <p:nvPr/>
        </p:nvPicPr>
        <p:blipFill>
          <a:blip r:embed="rId4">
            <a:alphaModFix/>
          </a:blip>
          <a:stretch>
            <a:fillRect/>
          </a:stretch>
        </p:blipFill>
        <p:spPr>
          <a:xfrm>
            <a:off x="99575" y="1678150"/>
            <a:ext cx="3946326" cy="2861075"/>
          </a:xfrm>
          <a:prstGeom prst="rect">
            <a:avLst/>
          </a:prstGeom>
          <a:noFill/>
          <a:ln>
            <a:noFill/>
          </a:ln>
        </p:spPr>
      </p:pic>
      <p:pic>
        <p:nvPicPr>
          <p:cNvPr id="86" name="Google Shape;86;p16" title="Chart"/>
          <p:cNvPicPr preferRelativeResize="0"/>
          <p:nvPr/>
        </p:nvPicPr>
        <p:blipFill>
          <a:blip r:embed="rId5">
            <a:alphaModFix/>
          </a:blip>
          <a:stretch>
            <a:fillRect/>
          </a:stretch>
        </p:blipFill>
        <p:spPr>
          <a:xfrm>
            <a:off x="5790876" y="1645225"/>
            <a:ext cx="2109701" cy="1326500"/>
          </a:xfrm>
          <a:prstGeom prst="rect">
            <a:avLst/>
          </a:prstGeom>
          <a:noFill/>
          <a:ln>
            <a:noFill/>
          </a:ln>
        </p:spPr>
      </p:pic>
      <p:pic>
        <p:nvPicPr>
          <p:cNvPr id="87" name="Google Shape;87;p16" title="Chart"/>
          <p:cNvPicPr preferRelativeResize="0"/>
          <p:nvPr/>
        </p:nvPicPr>
        <p:blipFill>
          <a:blip r:embed="rId6">
            <a:alphaModFix/>
          </a:blip>
          <a:stretch>
            <a:fillRect/>
          </a:stretch>
        </p:blipFill>
        <p:spPr>
          <a:xfrm>
            <a:off x="5538675" y="2971725"/>
            <a:ext cx="2689325" cy="1676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2"/>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SVM - Urbansound8K</a:t>
            </a:r>
            <a:endParaRPr sz="2300"/>
          </a:p>
        </p:txBody>
      </p:sp>
      <p:sp>
        <p:nvSpPr>
          <p:cNvPr id="483" name="Google Shape;48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4" name="Google Shape;484;p52"/>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85" name="Google Shape;485;p52"/>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86" name="Google Shape;486;p52"/>
          <p:cNvPicPr preferRelativeResize="0"/>
          <p:nvPr/>
        </p:nvPicPr>
        <p:blipFill>
          <a:blip r:embed="rId4">
            <a:alphaModFix/>
          </a:blip>
          <a:stretch>
            <a:fillRect/>
          </a:stretch>
        </p:blipFill>
        <p:spPr>
          <a:xfrm>
            <a:off x="435046" y="572613"/>
            <a:ext cx="4289190" cy="3924325"/>
          </a:xfrm>
          <a:prstGeom prst="rect">
            <a:avLst/>
          </a:prstGeom>
          <a:noFill/>
          <a:ln>
            <a:noFill/>
          </a:ln>
        </p:spPr>
      </p:pic>
      <p:pic>
        <p:nvPicPr>
          <p:cNvPr id="487" name="Google Shape;487;p52"/>
          <p:cNvPicPr preferRelativeResize="0"/>
          <p:nvPr/>
        </p:nvPicPr>
        <p:blipFill>
          <a:blip r:embed="rId5">
            <a:alphaModFix/>
          </a:blip>
          <a:stretch>
            <a:fillRect/>
          </a:stretch>
        </p:blipFill>
        <p:spPr>
          <a:xfrm>
            <a:off x="4876636" y="586500"/>
            <a:ext cx="4114963" cy="3868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3"/>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SVM - DCASE -2018</a:t>
            </a:r>
            <a:endParaRPr sz="2300"/>
          </a:p>
        </p:txBody>
      </p:sp>
      <p:sp>
        <p:nvSpPr>
          <p:cNvPr id="493" name="Google Shape;49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4" name="Google Shape;494;p53"/>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95" name="Google Shape;495;p53"/>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96" name="Google Shape;496;p53"/>
          <p:cNvPicPr preferRelativeResize="0"/>
          <p:nvPr/>
        </p:nvPicPr>
        <p:blipFill>
          <a:blip r:embed="rId4">
            <a:alphaModFix/>
          </a:blip>
          <a:stretch>
            <a:fillRect/>
          </a:stretch>
        </p:blipFill>
        <p:spPr>
          <a:xfrm>
            <a:off x="311696" y="586500"/>
            <a:ext cx="4272974" cy="3924325"/>
          </a:xfrm>
          <a:prstGeom prst="rect">
            <a:avLst/>
          </a:prstGeom>
          <a:noFill/>
          <a:ln>
            <a:noFill/>
          </a:ln>
        </p:spPr>
      </p:pic>
      <p:pic>
        <p:nvPicPr>
          <p:cNvPr id="497" name="Google Shape;497;p53"/>
          <p:cNvPicPr preferRelativeResize="0"/>
          <p:nvPr/>
        </p:nvPicPr>
        <p:blipFill>
          <a:blip r:embed="rId5">
            <a:alphaModFix/>
          </a:blip>
          <a:stretch>
            <a:fillRect/>
          </a:stretch>
        </p:blipFill>
        <p:spPr>
          <a:xfrm>
            <a:off x="4737070" y="586500"/>
            <a:ext cx="4248306" cy="39243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4"/>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Naive bayes</a:t>
            </a:r>
            <a:r>
              <a:rPr lang="en" sz="2300"/>
              <a:t> - Urabnsound8K and DCASE -2018</a:t>
            </a:r>
            <a:endParaRPr sz="2300"/>
          </a:p>
        </p:txBody>
      </p:sp>
      <p:sp>
        <p:nvSpPr>
          <p:cNvPr id="503" name="Google Shape;503;p54"/>
          <p:cNvSpPr txBox="1"/>
          <p:nvPr>
            <p:ph idx="1" type="body"/>
          </p:nvPr>
        </p:nvSpPr>
        <p:spPr>
          <a:xfrm>
            <a:off x="311700" y="434100"/>
            <a:ext cx="8520600" cy="698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MFCC as the extracted features of each audio using librosa library.</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Extracted mfcc features are fed into the naive bayes classifier.</a:t>
            </a:r>
            <a:endParaRPr sz="1100">
              <a:solidFill>
                <a:schemeClr val="dk1"/>
              </a:solidFill>
            </a:endParaRPr>
          </a:p>
        </p:txBody>
      </p:sp>
      <p:sp>
        <p:nvSpPr>
          <p:cNvPr id="504" name="Google Shape;50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5" name="Google Shape;505;p54"/>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506" name="Google Shape;506;p54"/>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07" name="Google Shape;507;p54"/>
          <p:cNvPicPr preferRelativeResize="0"/>
          <p:nvPr/>
        </p:nvPicPr>
        <p:blipFill>
          <a:blip r:embed="rId4">
            <a:alphaModFix/>
          </a:blip>
          <a:stretch>
            <a:fillRect/>
          </a:stretch>
        </p:blipFill>
        <p:spPr>
          <a:xfrm>
            <a:off x="533821" y="1271013"/>
            <a:ext cx="3401644" cy="3225926"/>
          </a:xfrm>
          <a:prstGeom prst="rect">
            <a:avLst/>
          </a:prstGeom>
          <a:noFill/>
          <a:ln>
            <a:noFill/>
          </a:ln>
        </p:spPr>
      </p:pic>
      <p:pic>
        <p:nvPicPr>
          <p:cNvPr id="508" name="Google Shape;508;p54"/>
          <p:cNvPicPr preferRelativeResize="0"/>
          <p:nvPr/>
        </p:nvPicPr>
        <p:blipFill>
          <a:blip r:embed="rId5">
            <a:alphaModFix/>
          </a:blip>
          <a:stretch>
            <a:fillRect/>
          </a:stretch>
        </p:blipFill>
        <p:spPr>
          <a:xfrm>
            <a:off x="4087865" y="1284900"/>
            <a:ext cx="3450133" cy="3225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5"/>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Random forest</a:t>
            </a:r>
            <a:r>
              <a:rPr lang="en" sz="2300"/>
              <a:t> - Urbansound8K</a:t>
            </a:r>
            <a:endParaRPr sz="2300"/>
          </a:p>
        </p:txBody>
      </p:sp>
      <p:sp>
        <p:nvSpPr>
          <p:cNvPr id="514" name="Google Shape;51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5" name="Google Shape;515;p55"/>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516" name="Google Shape;516;p55"/>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17" name="Google Shape;517;p55"/>
          <p:cNvPicPr preferRelativeResize="0"/>
          <p:nvPr/>
        </p:nvPicPr>
        <p:blipFill>
          <a:blip r:embed="rId4">
            <a:alphaModFix/>
          </a:blip>
          <a:stretch>
            <a:fillRect/>
          </a:stretch>
        </p:blipFill>
        <p:spPr>
          <a:xfrm>
            <a:off x="152400" y="539300"/>
            <a:ext cx="4285175" cy="3971526"/>
          </a:xfrm>
          <a:prstGeom prst="rect">
            <a:avLst/>
          </a:prstGeom>
          <a:noFill/>
          <a:ln>
            <a:noFill/>
          </a:ln>
        </p:spPr>
      </p:pic>
      <p:pic>
        <p:nvPicPr>
          <p:cNvPr id="518" name="Google Shape;518;p55"/>
          <p:cNvPicPr preferRelativeResize="0"/>
          <p:nvPr/>
        </p:nvPicPr>
        <p:blipFill>
          <a:blip r:embed="rId5">
            <a:alphaModFix/>
          </a:blip>
          <a:stretch>
            <a:fillRect/>
          </a:stretch>
        </p:blipFill>
        <p:spPr>
          <a:xfrm>
            <a:off x="4589975" y="539300"/>
            <a:ext cx="4212338" cy="397151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6"/>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Random forest - DCASE2018</a:t>
            </a:r>
            <a:endParaRPr sz="2300"/>
          </a:p>
        </p:txBody>
      </p:sp>
      <p:sp>
        <p:nvSpPr>
          <p:cNvPr id="524" name="Google Shape;52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5" name="Google Shape;525;p56"/>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526" name="Google Shape;526;p56"/>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27" name="Google Shape;527;p56"/>
          <p:cNvPicPr preferRelativeResize="0"/>
          <p:nvPr/>
        </p:nvPicPr>
        <p:blipFill>
          <a:blip r:embed="rId4">
            <a:alphaModFix/>
          </a:blip>
          <a:stretch>
            <a:fillRect/>
          </a:stretch>
        </p:blipFill>
        <p:spPr>
          <a:xfrm>
            <a:off x="152400" y="539300"/>
            <a:ext cx="4212596" cy="3971526"/>
          </a:xfrm>
          <a:prstGeom prst="rect">
            <a:avLst/>
          </a:prstGeom>
          <a:noFill/>
          <a:ln>
            <a:noFill/>
          </a:ln>
        </p:spPr>
      </p:pic>
      <p:pic>
        <p:nvPicPr>
          <p:cNvPr id="528" name="Google Shape;528;p56"/>
          <p:cNvPicPr preferRelativeResize="0"/>
          <p:nvPr/>
        </p:nvPicPr>
        <p:blipFill>
          <a:blip r:embed="rId5">
            <a:alphaModFix/>
          </a:blip>
          <a:stretch>
            <a:fillRect/>
          </a:stretch>
        </p:blipFill>
        <p:spPr>
          <a:xfrm>
            <a:off x="4517396" y="539300"/>
            <a:ext cx="4174768" cy="39715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7"/>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Gradient boosting</a:t>
            </a:r>
            <a:r>
              <a:rPr lang="en" sz="2300"/>
              <a:t> - Urbansound8K</a:t>
            </a:r>
            <a:endParaRPr sz="2300"/>
          </a:p>
        </p:txBody>
      </p:sp>
      <p:sp>
        <p:nvSpPr>
          <p:cNvPr id="534" name="Google Shape;534;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5" name="Google Shape;535;p57"/>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536" name="Google Shape;536;p57"/>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37" name="Google Shape;537;p57"/>
          <p:cNvPicPr preferRelativeResize="0"/>
          <p:nvPr/>
        </p:nvPicPr>
        <p:blipFill>
          <a:blip r:embed="rId4">
            <a:alphaModFix/>
          </a:blip>
          <a:stretch>
            <a:fillRect/>
          </a:stretch>
        </p:blipFill>
        <p:spPr>
          <a:xfrm>
            <a:off x="152400" y="539300"/>
            <a:ext cx="4269389" cy="3971525"/>
          </a:xfrm>
          <a:prstGeom prst="rect">
            <a:avLst/>
          </a:prstGeom>
          <a:noFill/>
          <a:ln>
            <a:noFill/>
          </a:ln>
        </p:spPr>
      </p:pic>
      <p:pic>
        <p:nvPicPr>
          <p:cNvPr id="538" name="Google Shape;538;p57"/>
          <p:cNvPicPr preferRelativeResize="0"/>
          <p:nvPr/>
        </p:nvPicPr>
        <p:blipFill>
          <a:blip r:embed="rId5">
            <a:alphaModFix/>
          </a:blip>
          <a:stretch>
            <a:fillRect/>
          </a:stretch>
        </p:blipFill>
        <p:spPr>
          <a:xfrm>
            <a:off x="4574189" y="539300"/>
            <a:ext cx="4162182" cy="397151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8"/>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Gradient boosting - DCASE2018</a:t>
            </a:r>
            <a:endParaRPr sz="2300"/>
          </a:p>
        </p:txBody>
      </p:sp>
      <p:sp>
        <p:nvSpPr>
          <p:cNvPr id="544" name="Google Shape;54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5" name="Google Shape;545;p58"/>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546" name="Google Shape;546;p58"/>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47" name="Google Shape;547;p58"/>
          <p:cNvPicPr preferRelativeResize="0"/>
          <p:nvPr/>
        </p:nvPicPr>
        <p:blipFill>
          <a:blip r:embed="rId4">
            <a:alphaModFix/>
          </a:blip>
          <a:stretch>
            <a:fillRect/>
          </a:stretch>
        </p:blipFill>
        <p:spPr>
          <a:xfrm>
            <a:off x="152400" y="539300"/>
            <a:ext cx="4294647" cy="3971526"/>
          </a:xfrm>
          <a:prstGeom prst="rect">
            <a:avLst/>
          </a:prstGeom>
          <a:noFill/>
          <a:ln>
            <a:noFill/>
          </a:ln>
        </p:spPr>
      </p:pic>
      <p:pic>
        <p:nvPicPr>
          <p:cNvPr id="548" name="Google Shape;548;p58"/>
          <p:cNvPicPr preferRelativeResize="0"/>
          <p:nvPr/>
        </p:nvPicPr>
        <p:blipFill>
          <a:blip r:embed="rId5">
            <a:alphaModFix/>
          </a:blip>
          <a:stretch>
            <a:fillRect/>
          </a:stretch>
        </p:blipFill>
        <p:spPr>
          <a:xfrm>
            <a:off x="4599447" y="539300"/>
            <a:ext cx="4359184" cy="397151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9"/>
          <p:cNvSpPr txBox="1"/>
          <p:nvPr>
            <p:ph type="title"/>
          </p:nvPr>
        </p:nvSpPr>
        <p:spPr>
          <a:xfrm>
            <a:off x="311700" y="0"/>
            <a:ext cx="4260300" cy="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XG boosting</a:t>
            </a:r>
            <a:r>
              <a:rPr lang="en" sz="2300"/>
              <a:t> - Urbansound8K</a:t>
            </a:r>
            <a:endParaRPr sz="2300"/>
          </a:p>
        </p:txBody>
      </p:sp>
      <p:sp>
        <p:nvSpPr>
          <p:cNvPr id="554" name="Google Shape;554;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5" name="Google Shape;555;p59"/>
          <p:cNvPicPr preferRelativeResize="0"/>
          <p:nvPr/>
        </p:nvPicPr>
        <p:blipFill>
          <a:blip r:embed="rId3">
            <a:alphaModFix/>
          </a:blip>
          <a:stretch>
            <a:fillRect/>
          </a:stretch>
        </p:blipFill>
        <p:spPr>
          <a:xfrm>
            <a:off x="200025" y="4712100"/>
            <a:ext cx="1762998" cy="316950"/>
          </a:xfrm>
          <a:prstGeom prst="rect">
            <a:avLst/>
          </a:prstGeom>
          <a:noFill/>
          <a:ln>
            <a:noFill/>
          </a:ln>
        </p:spPr>
      </p:pic>
      <p:sp>
        <p:nvSpPr>
          <p:cNvPr id="556" name="Google Shape;556;p59"/>
          <p:cNvSpPr txBox="1"/>
          <p:nvPr/>
        </p:nvSpPr>
        <p:spPr>
          <a:xfrm>
            <a:off x="2340525" y="4663225"/>
            <a:ext cx="6546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57" name="Google Shape;557;p59"/>
          <p:cNvPicPr preferRelativeResize="0"/>
          <p:nvPr/>
        </p:nvPicPr>
        <p:blipFill>
          <a:blip r:embed="rId4">
            <a:alphaModFix/>
          </a:blip>
          <a:stretch>
            <a:fillRect/>
          </a:stretch>
        </p:blipFill>
        <p:spPr>
          <a:xfrm>
            <a:off x="200025" y="448650"/>
            <a:ext cx="4267201" cy="3920440"/>
          </a:xfrm>
          <a:prstGeom prst="rect">
            <a:avLst/>
          </a:prstGeom>
          <a:noFill/>
          <a:ln>
            <a:noFill/>
          </a:ln>
        </p:spPr>
      </p:pic>
      <p:pic>
        <p:nvPicPr>
          <p:cNvPr id="558" name="Google Shape;558;p59"/>
          <p:cNvPicPr preferRelativeResize="0"/>
          <p:nvPr/>
        </p:nvPicPr>
        <p:blipFill>
          <a:blip r:embed="rId5">
            <a:alphaModFix/>
          </a:blip>
          <a:stretch>
            <a:fillRect/>
          </a:stretch>
        </p:blipFill>
        <p:spPr>
          <a:xfrm>
            <a:off x="4753950" y="396325"/>
            <a:ext cx="4267199" cy="397276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0"/>
          <p:cNvSpPr txBox="1"/>
          <p:nvPr>
            <p:ph type="title"/>
          </p:nvPr>
        </p:nvSpPr>
        <p:spPr>
          <a:xfrm>
            <a:off x="311700" y="0"/>
            <a:ext cx="4260300" cy="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XG boosting - DCASE2018</a:t>
            </a:r>
            <a:endParaRPr sz="2300"/>
          </a:p>
        </p:txBody>
      </p:sp>
      <p:sp>
        <p:nvSpPr>
          <p:cNvPr id="564" name="Google Shape;56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5" name="Google Shape;565;p60"/>
          <p:cNvPicPr preferRelativeResize="0"/>
          <p:nvPr/>
        </p:nvPicPr>
        <p:blipFill>
          <a:blip r:embed="rId3">
            <a:alphaModFix/>
          </a:blip>
          <a:stretch>
            <a:fillRect/>
          </a:stretch>
        </p:blipFill>
        <p:spPr>
          <a:xfrm>
            <a:off x="200025" y="4712100"/>
            <a:ext cx="1762998" cy="316950"/>
          </a:xfrm>
          <a:prstGeom prst="rect">
            <a:avLst/>
          </a:prstGeom>
          <a:noFill/>
          <a:ln>
            <a:noFill/>
          </a:ln>
        </p:spPr>
      </p:pic>
      <p:sp>
        <p:nvSpPr>
          <p:cNvPr id="566" name="Google Shape;566;p60"/>
          <p:cNvSpPr txBox="1"/>
          <p:nvPr/>
        </p:nvSpPr>
        <p:spPr>
          <a:xfrm>
            <a:off x="2340525" y="4663225"/>
            <a:ext cx="6546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67" name="Google Shape;567;p60"/>
          <p:cNvPicPr preferRelativeResize="0"/>
          <p:nvPr/>
        </p:nvPicPr>
        <p:blipFill>
          <a:blip r:embed="rId4">
            <a:alphaModFix/>
          </a:blip>
          <a:stretch>
            <a:fillRect/>
          </a:stretch>
        </p:blipFill>
        <p:spPr>
          <a:xfrm>
            <a:off x="99375" y="489825"/>
            <a:ext cx="4267201" cy="4020372"/>
          </a:xfrm>
          <a:prstGeom prst="rect">
            <a:avLst/>
          </a:prstGeom>
          <a:noFill/>
          <a:ln>
            <a:noFill/>
          </a:ln>
        </p:spPr>
      </p:pic>
      <p:pic>
        <p:nvPicPr>
          <p:cNvPr id="568" name="Google Shape;568;p60"/>
          <p:cNvPicPr preferRelativeResize="0"/>
          <p:nvPr/>
        </p:nvPicPr>
        <p:blipFill>
          <a:blip r:embed="rId5">
            <a:alphaModFix/>
          </a:blip>
          <a:stretch>
            <a:fillRect/>
          </a:stretch>
        </p:blipFill>
        <p:spPr>
          <a:xfrm>
            <a:off x="4620225" y="520875"/>
            <a:ext cx="4267201" cy="395828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Transfer learning Pipeline</a:t>
            </a:r>
            <a:endParaRPr sz="2400"/>
          </a:p>
        </p:txBody>
      </p:sp>
      <p:sp>
        <p:nvSpPr>
          <p:cNvPr id="574" name="Google Shape;57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5" name="Google Shape;575;p61"/>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576" name="Google Shape;576;p61"/>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77" name="Google Shape;577;p61"/>
          <p:cNvPicPr preferRelativeResize="0"/>
          <p:nvPr/>
        </p:nvPicPr>
        <p:blipFill>
          <a:blip r:embed="rId4">
            <a:alphaModFix/>
          </a:blip>
          <a:stretch>
            <a:fillRect/>
          </a:stretch>
        </p:blipFill>
        <p:spPr>
          <a:xfrm>
            <a:off x="152400" y="646525"/>
            <a:ext cx="1328150" cy="1022050"/>
          </a:xfrm>
          <a:prstGeom prst="rect">
            <a:avLst/>
          </a:prstGeom>
          <a:noFill/>
          <a:ln>
            <a:noFill/>
          </a:ln>
        </p:spPr>
      </p:pic>
      <p:pic>
        <p:nvPicPr>
          <p:cNvPr descr="Sound FX &gt;&gt; Transportation &gt;&gt; Engines: Car Engine - Flash Kit" id="578" name="Google Shape;578;p61"/>
          <p:cNvPicPr preferRelativeResize="0"/>
          <p:nvPr/>
        </p:nvPicPr>
        <p:blipFill>
          <a:blip r:embed="rId5">
            <a:alphaModFix/>
          </a:blip>
          <a:stretch>
            <a:fillRect/>
          </a:stretch>
        </p:blipFill>
        <p:spPr>
          <a:xfrm>
            <a:off x="200025" y="1747175"/>
            <a:ext cx="1328150" cy="666168"/>
          </a:xfrm>
          <a:prstGeom prst="rect">
            <a:avLst/>
          </a:prstGeom>
          <a:noFill/>
          <a:ln>
            <a:noFill/>
          </a:ln>
        </p:spPr>
      </p:pic>
      <p:sp>
        <p:nvSpPr>
          <p:cNvPr id="579" name="Google Shape;579;p61"/>
          <p:cNvSpPr/>
          <p:nvPr/>
        </p:nvSpPr>
        <p:spPr>
          <a:xfrm>
            <a:off x="1797825"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 name="Google Shape;580;p61"/>
          <p:cNvPicPr preferRelativeResize="0"/>
          <p:nvPr/>
        </p:nvPicPr>
        <p:blipFill>
          <a:blip r:embed="rId6">
            <a:alphaModFix/>
          </a:blip>
          <a:stretch>
            <a:fillRect/>
          </a:stretch>
        </p:blipFill>
        <p:spPr>
          <a:xfrm>
            <a:off x="2267325" y="978613"/>
            <a:ext cx="1328150" cy="1220870"/>
          </a:xfrm>
          <a:prstGeom prst="rect">
            <a:avLst/>
          </a:prstGeom>
          <a:noFill/>
          <a:ln>
            <a:noFill/>
          </a:ln>
        </p:spPr>
      </p:pic>
      <p:sp>
        <p:nvSpPr>
          <p:cNvPr id="581" name="Google Shape;581;p61"/>
          <p:cNvSpPr/>
          <p:nvPr/>
        </p:nvSpPr>
        <p:spPr>
          <a:xfrm>
            <a:off x="3690350"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61"/>
          <p:cNvPicPr preferRelativeResize="0"/>
          <p:nvPr/>
        </p:nvPicPr>
        <p:blipFill>
          <a:blip r:embed="rId7">
            <a:alphaModFix/>
          </a:blip>
          <a:stretch>
            <a:fillRect/>
          </a:stretch>
        </p:blipFill>
        <p:spPr>
          <a:xfrm>
            <a:off x="4102325" y="1078025"/>
            <a:ext cx="1804759" cy="1022050"/>
          </a:xfrm>
          <a:prstGeom prst="rect">
            <a:avLst/>
          </a:prstGeom>
          <a:noFill/>
          <a:ln>
            <a:noFill/>
          </a:ln>
        </p:spPr>
      </p:pic>
      <p:sp>
        <p:nvSpPr>
          <p:cNvPr id="583" name="Google Shape;583;p61"/>
          <p:cNvSpPr/>
          <p:nvPr/>
        </p:nvSpPr>
        <p:spPr>
          <a:xfrm>
            <a:off x="6001950" y="1509400"/>
            <a:ext cx="488700" cy="19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1"/>
          <p:cNvSpPr txBox="1"/>
          <p:nvPr/>
        </p:nvSpPr>
        <p:spPr>
          <a:xfrm>
            <a:off x="6757325" y="1141950"/>
            <a:ext cx="1715100" cy="95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Log mel spectrogram is generated using librosa framework</a:t>
            </a:r>
            <a:endParaRPr/>
          </a:p>
        </p:txBody>
      </p:sp>
      <p:sp>
        <p:nvSpPr>
          <p:cNvPr id="585" name="Google Shape;585;p61"/>
          <p:cNvSpPr txBox="1"/>
          <p:nvPr/>
        </p:nvSpPr>
        <p:spPr>
          <a:xfrm>
            <a:off x="6881400" y="2902588"/>
            <a:ext cx="1715100" cy="95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Generate samples from the log mel spectrogram</a:t>
            </a:r>
            <a:endParaRPr/>
          </a:p>
        </p:txBody>
      </p:sp>
      <p:sp>
        <p:nvSpPr>
          <p:cNvPr id="586" name="Google Shape;586;p61"/>
          <p:cNvSpPr txBox="1"/>
          <p:nvPr/>
        </p:nvSpPr>
        <p:spPr>
          <a:xfrm>
            <a:off x="4572000" y="2902588"/>
            <a:ext cx="1715100" cy="95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VGGish model [Pre-trained with audioset dataset] </a:t>
            </a:r>
            <a:endParaRPr/>
          </a:p>
          <a:p>
            <a:pPr indent="0" lvl="0" marL="0" rtl="0" algn="l">
              <a:spcBef>
                <a:spcPts val="0"/>
              </a:spcBef>
              <a:spcAft>
                <a:spcPts val="0"/>
              </a:spcAft>
              <a:buNone/>
            </a:pPr>
            <a:r>
              <a:t/>
            </a:r>
            <a:endParaRPr/>
          </a:p>
        </p:txBody>
      </p:sp>
      <p:sp>
        <p:nvSpPr>
          <p:cNvPr id="587" name="Google Shape;587;p61"/>
          <p:cNvSpPr txBox="1"/>
          <p:nvPr/>
        </p:nvSpPr>
        <p:spPr>
          <a:xfrm>
            <a:off x="2451350" y="3023946"/>
            <a:ext cx="1715100" cy="66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Generate audio embeddings </a:t>
            </a:r>
            <a:endParaRPr/>
          </a:p>
          <a:p>
            <a:pPr indent="0" lvl="0" marL="0" rtl="0" algn="l">
              <a:spcBef>
                <a:spcPts val="0"/>
              </a:spcBef>
              <a:spcAft>
                <a:spcPts val="0"/>
              </a:spcAft>
              <a:buNone/>
            </a:pPr>
            <a:r>
              <a:t/>
            </a:r>
            <a:endParaRPr/>
          </a:p>
        </p:txBody>
      </p:sp>
      <p:sp>
        <p:nvSpPr>
          <p:cNvPr id="588" name="Google Shape;588;p61"/>
          <p:cNvSpPr txBox="1"/>
          <p:nvPr/>
        </p:nvSpPr>
        <p:spPr>
          <a:xfrm>
            <a:off x="200025" y="3024075"/>
            <a:ext cx="1715100" cy="66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SVM classifier</a:t>
            </a:r>
            <a:r>
              <a:rPr lang="en"/>
              <a:t> </a:t>
            </a:r>
            <a:endParaRPr/>
          </a:p>
          <a:p>
            <a:pPr indent="0" lvl="0" marL="0" rtl="0" algn="l">
              <a:spcBef>
                <a:spcPts val="0"/>
              </a:spcBef>
              <a:spcAft>
                <a:spcPts val="0"/>
              </a:spcAft>
              <a:buNone/>
            </a:pPr>
            <a:r>
              <a:t/>
            </a:r>
            <a:endParaRPr/>
          </a:p>
        </p:txBody>
      </p:sp>
      <p:sp>
        <p:nvSpPr>
          <p:cNvPr id="589" name="Google Shape;589;p61"/>
          <p:cNvSpPr/>
          <p:nvPr/>
        </p:nvSpPr>
        <p:spPr>
          <a:xfrm>
            <a:off x="7512350" y="2274475"/>
            <a:ext cx="179400" cy="453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1"/>
          <p:cNvSpPr/>
          <p:nvPr/>
        </p:nvSpPr>
        <p:spPr>
          <a:xfrm>
            <a:off x="6379825" y="3331475"/>
            <a:ext cx="3774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1"/>
          <p:cNvSpPr/>
          <p:nvPr/>
        </p:nvSpPr>
        <p:spPr>
          <a:xfrm>
            <a:off x="4166450" y="3277450"/>
            <a:ext cx="3774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1"/>
          <p:cNvSpPr/>
          <p:nvPr/>
        </p:nvSpPr>
        <p:spPr>
          <a:xfrm>
            <a:off x="1994538" y="3277438"/>
            <a:ext cx="3774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1649075" y="669450"/>
            <a:ext cx="5424476" cy="3163848"/>
          </a:xfrm>
          <a:prstGeom prst="rect">
            <a:avLst/>
          </a:prstGeom>
          <a:noFill/>
          <a:ln>
            <a:noFill/>
          </a:ln>
        </p:spPr>
      </p:pic>
      <p:sp>
        <p:nvSpPr>
          <p:cNvPr id="93" name="Google Shape;93;p17"/>
          <p:cNvSpPr txBox="1"/>
          <p:nvPr/>
        </p:nvSpPr>
        <p:spPr>
          <a:xfrm>
            <a:off x="2487227" y="3962525"/>
            <a:ext cx="44052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Figure 3: The spectrogram of LMC and MC feature sets </a:t>
            </a:r>
            <a:endParaRPr sz="1200"/>
          </a:p>
        </p:txBody>
      </p:sp>
      <p:sp>
        <p:nvSpPr>
          <p:cNvPr id="94" name="Google Shape;94;p17"/>
          <p:cNvSpPr txBox="1"/>
          <p:nvPr/>
        </p:nvSpPr>
        <p:spPr>
          <a:xfrm>
            <a:off x="4976000" y="136100"/>
            <a:ext cx="40005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Courtesy</a:t>
            </a:r>
            <a:r>
              <a:rPr lang="en" sz="600"/>
              <a:t>:Environment Sound Classification Using a Two-Stream CNN Based on Decision-Level Fusion</a:t>
            </a:r>
            <a:endParaRPr sz="600"/>
          </a:p>
          <a:p>
            <a:pPr indent="0" lvl="0" marL="0" rtl="0" algn="l">
              <a:spcBef>
                <a:spcPts val="0"/>
              </a:spcBef>
              <a:spcAft>
                <a:spcPts val="0"/>
              </a:spcAft>
              <a:buClr>
                <a:srgbClr val="000000"/>
              </a:buClr>
              <a:buSzPts val="1100"/>
              <a:buFont typeface="Arial"/>
              <a:buNone/>
            </a:pPr>
            <a:r>
              <a:rPr lang="en" sz="600"/>
              <a:t>Yu Su 1,2,* , Ke Zhang 1, Jingyu Wang 1 and Kurosh Madani 2</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a:p>
        </p:txBody>
      </p:sp>
      <p:pic>
        <p:nvPicPr>
          <p:cNvPr id="95" name="Google Shape;95;p17"/>
          <p:cNvPicPr preferRelativeResize="0"/>
          <p:nvPr/>
        </p:nvPicPr>
        <p:blipFill>
          <a:blip r:embed="rId4">
            <a:alphaModFix/>
          </a:blip>
          <a:stretch>
            <a:fillRect/>
          </a:stretch>
        </p:blipFill>
        <p:spPr>
          <a:xfrm>
            <a:off x="200025" y="4514701"/>
            <a:ext cx="2861098" cy="514350"/>
          </a:xfrm>
          <a:prstGeom prst="rect">
            <a:avLst/>
          </a:prstGeom>
          <a:noFill/>
          <a:ln>
            <a:noFill/>
          </a:ln>
        </p:spPr>
      </p:pic>
      <p:sp>
        <p:nvSpPr>
          <p:cNvPr id="96" name="Google Shape;96;p17"/>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97" name="Google Shape;97;p17"/>
          <p:cNvSpPr txBox="1"/>
          <p:nvPr/>
        </p:nvSpPr>
        <p:spPr>
          <a:xfrm>
            <a:off x="384850" y="195200"/>
            <a:ext cx="20418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Acoustic feature</a:t>
            </a:r>
            <a:endParaRPr b="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2"/>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VGGish model</a:t>
            </a:r>
            <a:endParaRPr sz="2100"/>
          </a:p>
        </p:txBody>
      </p:sp>
      <p:sp>
        <p:nvSpPr>
          <p:cNvPr id="598" name="Google Shape;59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9" name="Google Shape;599;p62"/>
          <p:cNvPicPr preferRelativeResize="0"/>
          <p:nvPr/>
        </p:nvPicPr>
        <p:blipFill>
          <a:blip r:embed="rId3">
            <a:alphaModFix/>
          </a:blip>
          <a:stretch>
            <a:fillRect/>
          </a:stretch>
        </p:blipFill>
        <p:spPr>
          <a:xfrm>
            <a:off x="200025" y="4593350"/>
            <a:ext cx="2423627" cy="435700"/>
          </a:xfrm>
          <a:prstGeom prst="rect">
            <a:avLst/>
          </a:prstGeom>
          <a:noFill/>
          <a:ln>
            <a:noFill/>
          </a:ln>
        </p:spPr>
      </p:pic>
      <p:sp>
        <p:nvSpPr>
          <p:cNvPr id="600" name="Google Shape;600;p62"/>
          <p:cNvSpPr txBox="1"/>
          <p:nvPr/>
        </p:nvSpPr>
        <p:spPr>
          <a:xfrm>
            <a:off x="2944525" y="4663225"/>
            <a:ext cx="5942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01" name="Google Shape;601;p62"/>
          <p:cNvPicPr preferRelativeResize="0"/>
          <p:nvPr/>
        </p:nvPicPr>
        <p:blipFill>
          <a:blip r:embed="rId4">
            <a:alphaModFix/>
          </a:blip>
          <a:stretch>
            <a:fillRect/>
          </a:stretch>
        </p:blipFill>
        <p:spPr>
          <a:xfrm>
            <a:off x="5195550" y="154125"/>
            <a:ext cx="3754775" cy="4364926"/>
          </a:xfrm>
          <a:prstGeom prst="rect">
            <a:avLst/>
          </a:prstGeom>
          <a:noFill/>
          <a:ln>
            <a:noFill/>
          </a:ln>
        </p:spPr>
      </p:pic>
      <p:pic>
        <p:nvPicPr>
          <p:cNvPr id="602" name="Google Shape;602;p62"/>
          <p:cNvPicPr preferRelativeResize="0"/>
          <p:nvPr/>
        </p:nvPicPr>
        <p:blipFill rotWithShape="1">
          <a:blip r:embed="rId5">
            <a:alphaModFix/>
          </a:blip>
          <a:srcRect b="0" l="42824" r="0" t="0"/>
          <a:stretch/>
        </p:blipFill>
        <p:spPr>
          <a:xfrm>
            <a:off x="1020650" y="863613"/>
            <a:ext cx="2796300" cy="29459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3"/>
          <p:cNvSpPr txBox="1"/>
          <p:nvPr>
            <p:ph type="title"/>
          </p:nvPr>
        </p:nvSpPr>
        <p:spPr>
          <a:xfrm>
            <a:off x="273950" y="46650"/>
            <a:ext cx="81606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VGGish model trained with audioset</a:t>
            </a:r>
            <a:endParaRPr sz="2100"/>
          </a:p>
        </p:txBody>
      </p:sp>
      <p:sp>
        <p:nvSpPr>
          <p:cNvPr id="608" name="Google Shape;608;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9" name="Google Shape;609;p63"/>
          <p:cNvPicPr preferRelativeResize="0"/>
          <p:nvPr/>
        </p:nvPicPr>
        <p:blipFill>
          <a:blip r:embed="rId3">
            <a:alphaModFix/>
          </a:blip>
          <a:stretch>
            <a:fillRect/>
          </a:stretch>
        </p:blipFill>
        <p:spPr>
          <a:xfrm>
            <a:off x="200025" y="4718900"/>
            <a:ext cx="1725248" cy="310150"/>
          </a:xfrm>
          <a:prstGeom prst="rect">
            <a:avLst/>
          </a:prstGeom>
          <a:noFill/>
          <a:ln>
            <a:noFill/>
          </a:ln>
        </p:spPr>
      </p:pic>
      <p:sp>
        <p:nvSpPr>
          <p:cNvPr id="610" name="Google Shape;610;p63"/>
          <p:cNvSpPr txBox="1"/>
          <p:nvPr/>
        </p:nvSpPr>
        <p:spPr>
          <a:xfrm>
            <a:off x="2472650" y="4766000"/>
            <a:ext cx="64146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11" name="Google Shape;611;p63"/>
          <p:cNvPicPr preferRelativeResize="0"/>
          <p:nvPr/>
        </p:nvPicPr>
        <p:blipFill>
          <a:blip r:embed="rId4">
            <a:alphaModFix/>
          </a:blip>
          <a:stretch>
            <a:fillRect/>
          </a:stretch>
        </p:blipFill>
        <p:spPr>
          <a:xfrm>
            <a:off x="2511798" y="564750"/>
            <a:ext cx="4000934" cy="40488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4"/>
          <p:cNvSpPr txBox="1"/>
          <p:nvPr>
            <p:ph type="title"/>
          </p:nvPr>
        </p:nvSpPr>
        <p:spPr>
          <a:xfrm>
            <a:off x="273950" y="46650"/>
            <a:ext cx="81606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VGGish model trained with audioset</a:t>
            </a:r>
            <a:endParaRPr sz="2100"/>
          </a:p>
        </p:txBody>
      </p:sp>
      <p:sp>
        <p:nvSpPr>
          <p:cNvPr id="617" name="Google Shape;617;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8" name="Google Shape;618;p64"/>
          <p:cNvPicPr preferRelativeResize="0"/>
          <p:nvPr/>
        </p:nvPicPr>
        <p:blipFill>
          <a:blip r:embed="rId3">
            <a:alphaModFix/>
          </a:blip>
          <a:stretch>
            <a:fillRect/>
          </a:stretch>
        </p:blipFill>
        <p:spPr>
          <a:xfrm>
            <a:off x="200025" y="4718900"/>
            <a:ext cx="1725248" cy="310150"/>
          </a:xfrm>
          <a:prstGeom prst="rect">
            <a:avLst/>
          </a:prstGeom>
          <a:noFill/>
          <a:ln>
            <a:noFill/>
          </a:ln>
        </p:spPr>
      </p:pic>
      <p:sp>
        <p:nvSpPr>
          <p:cNvPr id="619" name="Google Shape;619;p64"/>
          <p:cNvSpPr txBox="1"/>
          <p:nvPr/>
        </p:nvSpPr>
        <p:spPr>
          <a:xfrm>
            <a:off x="2472650" y="4766000"/>
            <a:ext cx="64146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620" name="Google Shape;620;p64"/>
          <p:cNvSpPr txBox="1"/>
          <p:nvPr/>
        </p:nvSpPr>
        <p:spPr>
          <a:xfrm>
            <a:off x="273950" y="412350"/>
            <a:ext cx="8481600" cy="50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AudioSet consists of an expanding ontology of </a:t>
            </a:r>
            <a:r>
              <a:rPr lang="en" u="sng">
                <a:solidFill>
                  <a:srgbClr val="38761D"/>
                </a:solidFill>
              </a:rPr>
              <a:t>632 audio event classes</a:t>
            </a:r>
            <a:endParaRPr u="sng">
              <a:solidFill>
                <a:srgbClr val="38761D"/>
              </a:solidFill>
            </a:endParaRPr>
          </a:p>
          <a:p>
            <a:pPr indent="-317500" lvl="0" marL="457200" rtl="0" algn="l">
              <a:spcBef>
                <a:spcPts val="0"/>
              </a:spcBef>
              <a:spcAft>
                <a:spcPts val="0"/>
              </a:spcAft>
              <a:buSzPts val="1400"/>
              <a:buChar char="●"/>
            </a:pPr>
            <a:r>
              <a:rPr lang="en"/>
              <a:t>A collection of 2,084,320 human-labeled 10-second sound clips drawn from YouTube videos.</a:t>
            </a:r>
            <a:endParaRPr/>
          </a:p>
        </p:txBody>
      </p:sp>
      <p:pic>
        <p:nvPicPr>
          <p:cNvPr id="621" name="Google Shape;621;p64"/>
          <p:cNvPicPr preferRelativeResize="0"/>
          <p:nvPr/>
        </p:nvPicPr>
        <p:blipFill>
          <a:blip r:embed="rId4">
            <a:alphaModFix/>
          </a:blip>
          <a:stretch>
            <a:fillRect/>
          </a:stretch>
        </p:blipFill>
        <p:spPr>
          <a:xfrm>
            <a:off x="463823" y="1044300"/>
            <a:ext cx="2437703" cy="3545750"/>
          </a:xfrm>
          <a:prstGeom prst="rect">
            <a:avLst/>
          </a:prstGeom>
          <a:noFill/>
          <a:ln>
            <a:noFill/>
          </a:ln>
        </p:spPr>
      </p:pic>
      <p:pic>
        <p:nvPicPr>
          <p:cNvPr id="622" name="Google Shape;622;p64"/>
          <p:cNvPicPr preferRelativeResize="0"/>
          <p:nvPr/>
        </p:nvPicPr>
        <p:blipFill>
          <a:blip r:embed="rId5">
            <a:alphaModFix/>
          </a:blip>
          <a:stretch>
            <a:fillRect/>
          </a:stretch>
        </p:blipFill>
        <p:spPr>
          <a:xfrm>
            <a:off x="3053926" y="1067850"/>
            <a:ext cx="2396972" cy="3545752"/>
          </a:xfrm>
          <a:prstGeom prst="rect">
            <a:avLst/>
          </a:prstGeom>
          <a:noFill/>
          <a:ln>
            <a:noFill/>
          </a:ln>
        </p:spPr>
      </p:pic>
      <p:pic>
        <p:nvPicPr>
          <p:cNvPr id="623" name="Google Shape;623;p64"/>
          <p:cNvPicPr preferRelativeResize="0"/>
          <p:nvPr/>
        </p:nvPicPr>
        <p:blipFill>
          <a:blip r:embed="rId6">
            <a:alphaModFix/>
          </a:blip>
          <a:stretch>
            <a:fillRect/>
          </a:stretch>
        </p:blipFill>
        <p:spPr>
          <a:xfrm>
            <a:off x="5603298" y="1067850"/>
            <a:ext cx="2388483" cy="35457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5"/>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a:t>
            </a:r>
            <a:r>
              <a:rPr lang="en" sz="1900"/>
              <a:t> - Urbansound8k</a:t>
            </a:r>
            <a:endParaRPr sz="1900"/>
          </a:p>
        </p:txBody>
      </p:sp>
      <p:sp>
        <p:nvSpPr>
          <p:cNvPr id="629" name="Google Shape;629;p65"/>
          <p:cNvSpPr txBox="1"/>
          <p:nvPr>
            <p:ph idx="1" type="body"/>
          </p:nvPr>
        </p:nvSpPr>
        <p:spPr>
          <a:xfrm>
            <a:off x="311700" y="453000"/>
            <a:ext cx="8520600" cy="382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t>
            </a:r>
            <a:r>
              <a:rPr lang="en" sz="1400">
                <a:solidFill>
                  <a:schemeClr val="dk1"/>
                </a:solidFill>
              </a:rPr>
              <a:t>andomly sampling 960ms clip from the input audio.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Total samples = 4642*80+2851*80 = 228080 + 371360 = 599440 (Training: 4642*80 = 371360, Testing = 2851*80 = 228080). 98% of data is used for training and 1% data for validation and 1% data for testing.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960 ms frames are decomposed with a short-time Fourier transform applying 25 ms windows every 10 ms.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resulting spectrogram is integrated into 64 mel-spaced frequency bins.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This gives log-mel spectrogram patches of 96 × 64 bins that form the input to the VGGish model.</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VGGish model is considered without the fully connected layer.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VGGish converts audio input features into a semantically meaningful, high-level 512-D embedding that is fed as input to a downstream classification model.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SVM as a classifier with C = 0.01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Model score: 0.495</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
        <p:nvSpPr>
          <p:cNvPr id="630" name="Google Shape;630;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1" name="Google Shape;631;p65"/>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632" name="Google Shape;632;p65"/>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6"/>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38" name="Google Shape;638;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9" name="Google Shape;639;p66"/>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640" name="Google Shape;640;p66"/>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41" name="Google Shape;641;p66"/>
          <p:cNvPicPr preferRelativeResize="0"/>
          <p:nvPr/>
        </p:nvPicPr>
        <p:blipFill>
          <a:blip r:embed="rId4">
            <a:alphaModFix/>
          </a:blip>
          <a:stretch>
            <a:fillRect/>
          </a:stretch>
        </p:blipFill>
        <p:spPr>
          <a:xfrm>
            <a:off x="4733650" y="1478076"/>
            <a:ext cx="4410349" cy="1987125"/>
          </a:xfrm>
          <a:prstGeom prst="rect">
            <a:avLst/>
          </a:prstGeom>
          <a:noFill/>
          <a:ln>
            <a:noFill/>
          </a:ln>
        </p:spPr>
      </p:pic>
      <p:pic>
        <p:nvPicPr>
          <p:cNvPr id="642" name="Google Shape;642;p66"/>
          <p:cNvPicPr preferRelativeResize="0"/>
          <p:nvPr/>
        </p:nvPicPr>
        <p:blipFill>
          <a:blip r:embed="rId5">
            <a:alphaModFix/>
          </a:blip>
          <a:stretch>
            <a:fillRect/>
          </a:stretch>
        </p:blipFill>
        <p:spPr>
          <a:xfrm>
            <a:off x="143150" y="1484713"/>
            <a:ext cx="4428850" cy="19738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7"/>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48" name="Google Shape;64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9" name="Google Shape;649;p67"/>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650" name="Google Shape;650;p67"/>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51" name="Google Shape;651;p67"/>
          <p:cNvPicPr preferRelativeResize="0"/>
          <p:nvPr/>
        </p:nvPicPr>
        <p:blipFill rotWithShape="1">
          <a:blip r:embed="rId4">
            <a:alphaModFix/>
          </a:blip>
          <a:srcRect b="13584" l="0" r="15383" t="0"/>
          <a:stretch/>
        </p:blipFill>
        <p:spPr>
          <a:xfrm>
            <a:off x="1322650" y="628800"/>
            <a:ext cx="4819876" cy="2823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57" name="Google Shape;65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8" name="Google Shape;658;p68"/>
          <p:cNvPicPr preferRelativeResize="0"/>
          <p:nvPr/>
        </p:nvPicPr>
        <p:blipFill>
          <a:blip r:embed="rId3">
            <a:alphaModFix/>
          </a:blip>
          <a:stretch>
            <a:fillRect/>
          </a:stretch>
        </p:blipFill>
        <p:spPr>
          <a:xfrm>
            <a:off x="200025" y="4847850"/>
            <a:ext cx="1007929" cy="181200"/>
          </a:xfrm>
          <a:prstGeom prst="rect">
            <a:avLst/>
          </a:prstGeom>
          <a:noFill/>
          <a:ln>
            <a:noFill/>
          </a:ln>
        </p:spPr>
      </p:pic>
      <p:sp>
        <p:nvSpPr>
          <p:cNvPr id="659" name="Google Shape;659;p68"/>
          <p:cNvSpPr txBox="1"/>
          <p:nvPr/>
        </p:nvSpPr>
        <p:spPr>
          <a:xfrm>
            <a:off x="211800" y="363900"/>
            <a:ext cx="8720400" cy="4011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Due to the poor performance of the pretrained VGGish model the weights of the model needs to be adjusted to the new dataset.</a:t>
            </a:r>
            <a:endParaRPr sz="1200"/>
          </a:p>
          <a:p>
            <a:pPr indent="0" lvl="0" marL="457200" rtl="0" algn="l">
              <a:spcBef>
                <a:spcPts val="0"/>
              </a:spcBef>
              <a:spcAft>
                <a:spcPts val="0"/>
              </a:spcAft>
              <a:buNone/>
            </a:pPr>
            <a:r>
              <a:t/>
            </a:r>
            <a:endParaRPr sz="1200"/>
          </a:p>
        </p:txBody>
      </p:sp>
      <p:pic>
        <p:nvPicPr>
          <p:cNvPr id="660" name="Google Shape;660;p68"/>
          <p:cNvPicPr preferRelativeResize="0"/>
          <p:nvPr/>
        </p:nvPicPr>
        <p:blipFill>
          <a:blip r:embed="rId4">
            <a:alphaModFix/>
          </a:blip>
          <a:stretch>
            <a:fillRect/>
          </a:stretch>
        </p:blipFill>
        <p:spPr>
          <a:xfrm>
            <a:off x="591475" y="787325"/>
            <a:ext cx="7408012" cy="4011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9"/>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66" name="Google Shape;66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7" name="Google Shape;667;p69"/>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668" name="Google Shape;668;p69"/>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69" name="Google Shape;669;p69"/>
          <p:cNvPicPr preferRelativeResize="0"/>
          <p:nvPr/>
        </p:nvPicPr>
        <p:blipFill>
          <a:blip r:embed="rId4">
            <a:alphaModFix/>
          </a:blip>
          <a:stretch>
            <a:fillRect/>
          </a:stretch>
        </p:blipFill>
        <p:spPr>
          <a:xfrm>
            <a:off x="1473650" y="573575"/>
            <a:ext cx="6515100" cy="3514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75" name="Google Shape;675;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6" name="Google Shape;676;p70"/>
          <p:cNvPicPr preferRelativeResize="0"/>
          <p:nvPr/>
        </p:nvPicPr>
        <p:blipFill>
          <a:blip r:embed="rId3">
            <a:alphaModFix/>
          </a:blip>
          <a:stretch>
            <a:fillRect/>
          </a:stretch>
        </p:blipFill>
        <p:spPr>
          <a:xfrm>
            <a:off x="200025" y="4716100"/>
            <a:ext cx="1740799" cy="312950"/>
          </a:xfrm>
          <a:prstGeom prst="rect">
            <a:avLst/>
          </a:prstGeom>
          <a:noFill/>
          <a:ln>
            <a:noFill/>
          </a:ln>
        </p:spPr>
      </p:pic>
      <p:sp>
        <p:nvSpPr>
          <p:cNvPr id="677" name="Google Shape;677;p70"/>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678" name="Google Shape;678;p70"/>
          <p:cNvSpPr txBox="1"/>
          <p:nvPr/>
        </p:nvSpPr>
        <p:spPr>
          <a:xfrm>
            <a:off x="200025" y="269775"/>
            <a:ext cx="8615100" cy="4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Common to all three training process:</a:t>
            </a:r>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Randomly sampling 960ms clip from the input audio.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Total samples: 599440 (Training: 4642*80 = 371360, Testing = 2851*80 = 228080)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960 ms frames are decomposed with a short-time Fourier transform applying 25 ms windows every 10 ms.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resulting spectrogram is integrated into 64 mel-spaced frequency bins.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This gives log-mel spectrogram patches of 96 × 64 bins that form the input to the VGGish model.</a:t>
            </a:r>
            <a:endParaRPr/>
          </a:p>
          <a:p>
            <a:pPr indent="-317500" lvl="0" marL="457200" rtl="0" algn="l">
              <a:spcBef>
                <a:spcPts val="0"/>
              </a:spcBef>
              <a:spcAft>
                <a:spcPts val="0"/>
              </a:spcAft>
              <a:buSzPts val="1400"/>
              <a:buChar char="●"/>
            </a:pPr>
            <a:r>
              <a:rPr lang="en"/>
              <a:t>Training 1:</a:t>
            </a:r>
            <a:endParaRPr/>
          </a:p>
          <a:p>
            <a:pPr indent="-317500" lvl="0" marL="457200" rtl="0" algn="l">
              <a:spcBef>
                <a:spcPts val="0"/>
              </a:spcBef>
              <a:spcAft>
                <a:spcPts val="0"/>
              </a:spcAft>
              <a:buSzPts val="1400"/>
              <a:buChar char="●"/>
            </a:pPr>
            <a:r>
              <a:rPr lang="en"/>
              <a:t>Freeze block 1&amp;2&amp;3: </a:t>
            </a:r>
            <a:r>
              <a:rPr lang="en" u="sng">
                <a:solidFill>
                  <a:schemeClr val="hlink"/>
                </a:solidFill>
                <a:hlinkClick r:id="rId4"/>
              </a:rPr>
              <a:t>https://wandb.ai/manojkl/vgg_training_03?workspace=user-manojkl</a:t>
            </a:r>
            <a:endParaRPr/>
          </a:p>
          <a:p>
            <a:pPr indent="-317500" lvl="0" marL="457200" rtl="0" algn="l">
              <a:spcBef>
                <a:spcPts val="0"/>
              </a:spcBef>
              <a:spcAft>
                <a:spcPts val="0"/>
              </a:spcAft>
              <a:buSzPts val="1400"/>
              <a:buChar char="●"/>
            </a:pPr>
            <a:r>
              <a:rPr lang="en"/>
              <a:t>Freeze block 1&amp;2: </a:t>
            </a:r>
            <a:r>
              <a:rPr lang="en" u="sng">
                <a:solidFill>
                  <a:schemeClr val="hlink"/>
                </a:solidFill>
                <a:hlinkClick r:id="rId5"/>
              </a:rPr>
              <a:t>https://wandb.ai/manojkl/vgg_training_04_1&amp;2_frozen_layer?workspace=user-manojkl</a:t>
            </a:r>
            <a:endParaRPr/>
          </a:p>
          <a:p>
            <a:pPr indent="-317500" lvl="0" marL="457200" rtl="0" algn="l">
              <a:spcBef>
                <a:spcPts val="0"/>
              </a:spcBef>
              <a:spcAft>
                <a:spcPts val="0"/>
              </a:spcAft>
              <a:buSzPts val="1400"/>
              <a:buChar char="●"/>
            </a:pPr>
            <a:r>
              <a:rPr lang="en"/>
              <a:t>Freeze block 1: </a:t>
            </a:r>
            <a:r>
              <a:rPr lang="en" u="sng">
                <a:solidFill>
                  <a:schemeClr val="hlink"/>
                </a:solidFill>
                <a:hlinkClick r:id="rId6"/>
              </a:rPr>
              <a:t>https://wandb.ai/manojkl/vgg_training_04_first_frozen_layer?workspace=user-manojkl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1"/>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DCASE2018</a:t>
            </a:r>
            <a:endParaRPr sz="1900"/>
          </a:p>
        </p:txBody>
      </p:sp>
      <p:sp>
        <p:nvSpPr>
          <p:cNvPr id="684" name="Google Shape;684;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5" name="Google Shape;685;p71"/>
          <p:cNvPicPr preferRelativeResize="0"/>
          <p:nvPr/>
        </p:nvPicPr>
        <p:blipFill>
          <a:blip r:embed="rId3">
            <a:alphaModFix/>
          </a:blip>
          <a:stretch>
            <a:fillRect/>
          </a:stretch>
        </p:blipFill>
        <p:spPr>
          <a:xfrm>
            <a:off x="200025" y="4716100"/>
            <a:ext cx="1740799" cy="312950"/>
          </a:xfrm>
          <a:prstGeom prst="rect">
            <a:avLst/>
          </a:prstGeom>
          <a:noFill/>
          <a:ln>
            <a:noFill/>
          </a:ln>
        </p:spPr>
      </p:pic>
      <p:sp>
        <p:nvSpPr>
          <p:cNvPr id="686" name="Google Shape;686;p71"/>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687" name="Google Shape;687;p71"/>
          <p:cNvSpPr txBox="1"/>
          <p:nvPr/>
        </p:nvSpPr>
        <p:spPr>
          <a:xfrm>
            <a:off x="200025" y="269775"/>
            <a:ext cx="8615100" cy="4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Common to all three training process:</a:t>
            </a:r>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Randomly sampling 960ms clip from the input audio.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Total samples: 2,165,759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960 ms frames are decomposed with a short-time Fourier transform applying 25 ms windows every 10 ms.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resulting spectrogram is integrated into 64 mel-spaced frequency bins.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This gives log-mel spectrogram patches of 96 × 64 bins that form the input to the VGGish model.</a:t>
            </a:r>
            <a:endParaRPr/>
          </a:p>
          <a:p>
            <a:pPr indent="-317500" lvl="0" marL="457200" rtl="0" algn="l">
              <a:spcBef>
                <a:spcPts val="0"/>
              </a:spcBef>
              <a:spcAft>
                <a:spcPts val="0"/>
              </a:spcAft>
              <a:buSzPts val="1400"/>
              <a:buChar char="●"/>
            </a:pPr>
            <a:r>
              <a:rPr lang="en"/>
              <a:t>Training 1:</a:t>
            </a:r>
            <a:endParaRPr/>
          </a:p>
          <a:p>
            <a:pPr indent="-317500" lvl="0" marL="457200" rtl="0" algn="l">
              <a:spcBef>
                <a:spcPts val="0"/>
              </a:spcBef>
              <a:spcAft>
                <a:spcPts val="0"/>
              </a:spcAft>
              <a:buSzPts val="1400"/>
              <a:buChar char="●"/>
            </a:pPr>
            <a:r>
              <a:rPr lang="en"/>
              <a:t>Freeze block 1&amp;2&amp;3: </a:t>
            </a:r>
            <a:r>
              <a:rPr lang="en" u="sng">
                <a:solidFill>
                  <a:schemeClr val="hlink"/>
                </a:solidFill>
                <a:hlinkClick r:id="rId4"/>
              </a:rPr>
              <a:t>https://wandb.ai/manojkl/vgg_training_01_dcase_1&amp;2&amp;3_frozen_layer?workspace=user-manojkl</a:t>
            </a:r>
            <a:endParaRPr/>
          </a:p>
          <a:p>
            <a:pPr indent="-317500" lvl="0" marL="457200" rtl="0" algn="l">
              <a:spcBef>
                <a:spcPts val="0"/>
              </a:spcBef>
              <a:spcAft>
                <a:spcPts val="0"/>
              </a:spcAft>
              <a:buSzPts val="1400"/>
              <a:buChar char="●"/>
            </a:pPr>
            <a:r>
              <a:rPr lang="en"/>
              <a:t>Freeze block 1&amp;2: </a:t>
            </a:r>
            <a:r>
              <a:rPr lang="en" u="sng">
                <a:solidFill>
                  <a:schemeClr val="hlink"/>
                </a:solidFill>
                <a:hlinkClick r:id="rId5"/>
              </a:rPr>
              <a:t>https://wandb.ai/manojkl/vgg_training_01_dcase_1&amp;2_frozen_layer?workspace=user-manojkl</a:t>
            </a:r>
            <a:endParaRPr/>
          </a:p>
          <a:p>
            <a:pPr indent="-317500" lvl="0" marL="457200" rtl="0" algn="l">
              <a:spcBef>
                <a:spcPts val="0"/>
              </a:spcBef>
              <a:spcAft>
                <a:spcPts val="0"/>
              </a:spcAft>
              <a:buSzPts val="1400"/>
              <a:buChar char="●"/>
            </a:pPr>
            <a:r>
              <a:rPr lang="en"/>
              <a:t>Freeze block 1: </a:t>
            </a:r>
            <a:r>
              <a:rPr lang="en" u="sng">
                <a:solidFill>
                  <a:schemeClr val="hlink"/>
                </a:solidFill>
                <a:hlinkClick r:id="rId6"/>
              </a:rPr>
              <a:t>https://wandb.ai/manojkl/vgg_training_01_dcase_1_frozen_layer?workspace=user-manojkl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8"/>
          <p:cNvPicPr preferRelativeResize="0"/>
          <p:nvPr/>
        </p:nvPicPr>
        <p:blipFill>
          <a:blip r:embed="rId3">
            <a:alphaModFix/>
          </a:blip>
          <a:stretch>
            <a:fillRect/>
          </a:stretch>
        </p:blipFill>
        <p:spPr>
          <a:xfrm>
            <a:off x="2659850" y="1378463"/>
            <a:ext cx="3824299" cy="2103883"/>
          </a:xfrm>
          <a:prstGeom prst="rect">
            <a:avLst/>
          </a:prstGeom>
          <a:noFill/>
          <a:ln>
            <a:noFill/>
          </a:ln>
        </p:spPr>
      </p:pic>
      <p:sp>
        <p:nvSpPr>
          <p:cNvPr id="104" name="Google Shape;104;p18"/>
          <p:cNvSpPr txBox="1"/>
          <p:nvPr/>
        </p:nvSpPr>
        <p:spPr>
          <a:xfrm>
            <a:off x="2832500" y="697525"/>
            <a:ext cx="3906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Table2. Comparison of classification accuracy with other models on UrbanSound8K datasets.</a:t>
            </a:r>
            <a:endParaRPr/>
          </a:p>
        </p:txBody>
      </p:sp>
      <p:sp>
        <p:nvSpPr>
          <p:cNvPr id="105" name="Google Shape;105;p18"/>
          <p:cNvSpPr txBox="1"/>
          <p:nvPr/>
        </p:nvSpPr>
        <p:spPr>
          <a:xfrm>
            <a:off x="5816850" y="173775"/>
            <a:ext cx="3204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Courtesy</a:t>
            </a:r>
            <a:r>
              <a:rPr lang="en" sz="600"/>
              <a:t>:Environment Sound Classification Using a Two-Stream CNN Based on Decision-Level Fusion. Yu Su 1,2,* , Ke Zhang 1, Jingyu Wang 1 and Kurosh Madani 2</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a:p>
        </p:txBody>
      </p:sp>
      <p:pic>
        <p:nvPicPr>
          <p:cNvPr id="106" name="Google Shape;106;p18"/>
          <p:cNvPicPr preferRelativeResize="0"/>
          <p:nvPr/>
        </p:nvPicPr>
        <p:blipFill>
          <a:blip r:embed="rId4">
            <a:alphaModFix/>
          </a:blip>
          <a:stretch>
            <a:fillRect/>
          </a:stretch>
        </p:blipFill>
        <p:spPr>
          <a:xfrm>
            <a:off x="200025" y="4514701"/>
            <a:ext cx="2861098" cy="514350"/>
          </a:xfrm>
          <a:prstGeom prst="rect">
            <a:avLst/>
          </a:prstGeom>
          <a:noFill/>
          <a:ln>
            <a:noFill/>
          </a:ln>
        </p:spPr>
      </p:pic>
      <p:sp>
        <p:nvSpPr>
          <p:cNvPr id="107" name="Google Shape;107;p18"/>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2"/>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93" name="Google Shape;693;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4" name="Google Shape;694;p72"/>
          <p:cNvPicPr preferRelativeResize="0"/>
          <p:nvPr/>
        </p:nvPicPr>
        <p:blipFill>
          <a:blip r:embed="rId3">
            <a:alphaModFix/>
          </a:blip>
          <a:stretch>
            <a:fillRect/>
          </a:stretch>
        </p:blipFill>
        <p:spPr>
          <a:xfrm>
            <a:off x="200025" y="4716100"/>
            <a:ext cx="1740799" cy="312950"/>
          </a:xfrm>
          <a:prstGeom prst="rect">
            <a:avLst/>
          </a:prstGeom>
          <a:noFill/>
          <a:ln>
            <a:noFill/>
          </a:ln>
        </p:spPr>
      </p:pic>
      <p:sp>
        <p:nvSpPr>
          <p:cNvPr id="695" name="Google Shape;695;p72"/>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696" name="Google Shape;696;p72"/>
          <p:cNvSpPr txBox="1"/>
          <p:nvPr/>
        </p:nvSpPr>
        <p:spPr>
          <a:xfrm>
            <a:off x="200025" y="269775"/>
            <a:ext cx="8615100" cy="4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Common to all three training process:</a:t>
            </a:r>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Equally divide the entire audio frame into</a:t>
            </a:r>
            <a:r>
              <a:rPr lang="en">
                <a:solidFill>
                  <a:schemeClr val="dk1"/>
                </a:solidFill>
              </a:rPr>
              <a:t> 960ms clip from the input audio.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Total samples: </a:t>
            </a:r>
            <a:r>
              <a:rPr lang="en">
                <a:solidFill>
                  <a:schemeClr val="dk1"/>
                </a:solidFill>
              </a:rPr>
              <a:t>21001</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960 ms frames are decomposed with a short-time Fourier transform applying 25 ms windows every 10 ms.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resulting spectrogram is integrated into 64 mel-spaced frequency bins.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This gives log-mel spectrogram patches of 96 × 64 bins that form the input to the VGGish model.</a:t>
            </a:r>
            <a:endParaRPr/>
          </a:p>
          <a:p>
            <a:pPr indent="-317500" lvl="0" marL="457200" rtl="0" algn="l">
              <a:spcBef>
                <a:spcPts val="0"/>
              </a:spcBef>
              <a:spcAft>
                <a:spcPts val="0"/>
              </a:spcAft>
              <a:buSzPts val="1400"/>
              <a:buChar char="●"/>
            </a:pPr>
            <a:r>
              <a:rPr lang="en"/>
              <a:t>Training 1:</a:t>
            </a:r>
            <a:endParaRPr/>
          </a:p>
          <a:p>
            <a:pPr indent="-317500" lvl="0" marL="457200" rtl="0" algn="l">
              <a:spcBef>
                <a:spcPts val="0"/>
              </a:spcBef>
              <a:spcAft>
                <a:spcPts val="0"/>
              </a:spcAft>
              <a:buSzPts val="1400"/>
              <a:buChar char="●"/>
            </a:pPr>
            <a:r>
              <a:rPr lang="en"/>
              <a:t>Freeze block 1&amp;2&amp;3: </a:t>
            </a:r>
            <a:r>
              <a:rPr lang="en" u="sng">
                <a:solidFill>
                  <a:schemeClr val="hlink"/>
                </a:solidFill>
                <a:hlinkClick r:id="rId4"/>
              </a:rPr>
              <a:t>https://wandb.ai/manojkl/vgg_training_all_data_01?workspace=user-manojkl</a:t>
            </a:r>
            <a:endParaRPr/>
          </a:p>
          <a:p>
            <a:pPr indent="-317500" lvl="0" marL="457200" rtl="0" algn="l">
              <a:spcBef>
                <a:spcPts val="0"/>
              </a:spcBef>
              <a:spcAft>
                <a:spcPts val="0"/>
              </a:spcAft>
              <a:buSzPts val="1400"/>
              <a:buChar char="●"/>
            </a:pPr>
            <a:r>
              <a:rPr lang="en"/>
              <a:t>Freeze block 1&amp;2: </a:t>
            </a:r>
            <a:r>
              <a:rPr lang="en" u="sng">
                <a:solidFill>
                  <a:schemeClr val="hlink"/>
                </a:solidFill>
                <a:hlinkClick r:id="rId5"/>
              </a:rPr>
              <a:t>https://wandb.ai/manojkl/vgg_training_1&amp;2_frozen_layer_all_data_03?workspace=user-manojkl</a:t>
            </a:r>
            <a:endParaRPr/>
          </a:p>
          <a:p>
            <a:pPr indent="-317500" lvl="0" marL="457200" rtl="0" algn="l">
              <a:spcBef>
                <a:spcPts val="0"/>
              </a:spcBef>
              <a:spcAft>
                <a:spcPts val="0"/>
              </a:spcAft>
              <a:buSzPts val="1400"/>
              <a:buChar char="●"/>
            </a:pPr>
            <a:r>
              <a:rPr lang="en"/>
              <a:t>Freeze block 1: </a:t>
            </a:r>
            <a:r>
              <a:rPr lang="en" u="sng">
                <a:solidFill>
                  <a:schemeClr val="hlink"/>
                </a:solidFill>
                <a:hlinkClick r:id="rId6"/>
              </a:rPr>
              <a:t>https://wandb.ai/manojkl/vgg_training_first_frozen_layer_all_data_02?workspace=user-manojkl</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3"/>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DCASE2018</a:t>
            </a:r>
            <a:endParaRPr sz="1900"/>
          </a:p>
        </p:txBody>
      </p:sp>
      <p:sp>
        <p:nvSpPr>
          <p:cNvPr id="702" name="Google Shape;702;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3" name="Google Shape;703;p73"/>
          <p:cNvPicPr preferRelativeResize="0"/>
          <p:nvPr/>
        </p:nvPicPr>
        <p:blipFill>
          <a:blip r:embed="rId3">
            <a:alphaModFix/>
          </a:blip>
          <a:stretch>
            <a:fillRect/>
          </a:stretch>
        </p:blipFill>
        <p:spPr>
          <a:xfrm>
            <a:off x="200025" y="4716100"/>
            <a:ext cx="1740799" cy="312950"/>
          </a:xfrm>
          <a:prstGeom prst="rect">
            <a:avLst/>
          </a:prstGeom>
          <a:noFill/>
          <a:ln>
            <a:noFill/>
          </a:ln>
        </p:spPr>
      </p:pic>
      <p:sp>
        <p:nvSpPr>
          <p:cNvPr id="704" name="Google Shape;704;p73"/>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705" name="Google Shape;705;p73"/>
          <p:cNvSpPr txBox="1"/>
          <p:nvPr/>
        </p:nvSpPr>
        <p:spPr>
          <a:xfrm>
            <a:off x="200025" y="269775"/>
            <a:ext cx="8754000" cy="43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Common to all three training process:</a:t>
            </a:r>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Equally divide the entire audio frame</a:t>
            </a:r>
            <a:r>
              <a:rPr lang="en">
                <a:solidFill>
                  <a:schemeClr val="dk1"/>
                </a:solidFill>
              </a:rPr>
              <a:t> 960ms clip from the input audio.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Total samples: 722,205</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960 ms frames are decomposed with a short-time Fourier transform applying 25 ms windows every 10 ms.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resulting spectrogram is integrated into 64 mel-spaced frequency bins.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This gives log-mel spectrogram patches of 96 × 64 bins that form the input to the VGGish model.</a:t>
            </a:r>
            <a:endParaRPr/>
          </a:p>
          <a:p>
            <a:pPr indent="-317500" lvl="0" marL="457200" rtl="0" algn="l">
              <a:spcBef>
                <a:spcPts val="0"/>
              </a:spcBef>
              <a:spcAft>
                <a:spcPts val="0"/>
              </a:spcAft>
              <a:buSzPts val="1400"/>
              <a:buChar char="●"/>
            </a:pPr>
            <a:r>
              <a:rPr lang="en"/>
              <a:t>Training 1:</a:t>
            </a:r>
            <a:endParaRPr/>
          </a:p>
          <a:p>
            <a:pPr indent="-317500" lvl="0" marL="457200" rtl="0" algn="l">
              <a:spcBef>
                <a:spcPts val="0"/>
              </a:spcBef>
              <a:spcAft>
                <a:spcPts val="0"/>
              </a:spcAft>
              <a:buSzPts val="1400"/>
              <a:buChar char="●"/>
            </a:pPr>
            <a:r>
              <a:rPr lang="en"/>
              <a:t>Freeze block 1&amp;2&amp;3: </a:t>
            </a:r>
            <a:r>
              <a:rPr lang="en" u="sng">
                <a:solidFill>
                  <a:schemeClr val="hlink"/>
                </a:solidFill>
                <a:hlinkClick r:id="rId4"/>
              </a:rPr>
              <a:t>https://wandb.ai/manojkl/vgg_training_dcase_1&amp;2&amp;3_frozen_layer_all_data_01?workspace=user-manojkl</a:t>
            </a:r>
            <a:endParaRPr/>
          </a:p>
          <a:p>
            <a:pPr indent="-317500" lvl="0" marL="457200" rtl="0" algn="l">
              <a:spcBef>
                <a:spcPts val="0"/>
              </a:spcBef>
              <a:spcAft>
                <a:spcPts val="0"/>
              </a:spcAft>
              <a:buSzPts val="1400"/>
              <a:buChar char="●"/>
            </a:pPr>
            <a:r>
              <a:rPr lang="en"/>
              <a:t>Freeze block 1&amp;2: </a:t>
            </a:r>
            <a:r>
              <a:rPr lang="en" u="sng">
                <a:solidFill>
                  <a:schemeClr val="hlink"/>
                </a:solidFill>
                <a:hlinkClick r:id="rId5"/>
              </a:rPr>
              <a:t>https://wandb.ai/manojkl/vgg_training_dcase_1&amp;2_frozen_layer_all_data_02?workspace=user-manojkl</a:t>
            </a:r>
            <a:endParaRPr/>
          </a:p>
          <a:p>
            <a:pPr indent="-317500" lvl="0" marL="457200" rtl="0" algn="l">
              <a:spcBef>
                <a:spcPts val="0"/>
              </a:spcBef>
              <a:spcAft>
                <a:spcPts val="0"/>
              </a:spcAft>
              <a:buSzPts val="1400"/>
              <a:buChar char="●"/>
            </a:pPr>
            <a:r>
              <a:rPr lang="en"/>
              <a:t>Freeze block 1: </a:t>
            </a:r>
            <a:r>
              <a:rPr lang="en" u="sng">
                <a:solidFill>
                  <a:schemeClr val="hlink"/>
                </a:solidFill>
                <a:hlinkClick r:id="rId6"/>
              </a:rPr>
              <a:t>https://wandb.ai/manojkl/vgg_training_dcase_1st_frozen_layer_all_data_03?workspace=user-manojkl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4"/>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Options</a:t>
            </a:r>
            <a:endParaRPr/>
          </a:p>
        </p:txBody>
      </p:sp>
      <p:sp>
        <p:nvSpPr>
          <p:cNvPr id="711" name="Google Shape;711;p74"/>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Train a classification model with the original dataset. Generate audio embeddings with the VGGish model and give it as a input to the trained classifier for prediction of classes.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 </a:t>
            </a:r>
            <a:endParaRPr sz="1400">
              <a:solidFill>
                <a:schemeClr val="dk1"/>
              </a:solidFill>
            </a:endParaRPr>
          </a:p>
        </p:txBody>
      </p:sp>
      <p:sp>
        <p:nvSpPr>
          <p:cNvPr id="712" name="Google Shape;71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3" name="Google Shape;713;p74"/>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14" name="Google Shape;714;p74"/>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a:t>
            </a:r>
            <a:endParaRPr/>
          </a:p>
        </p:txBody>
      </p:sp>
      <p:sp>
        <p:nvSpPr>
          <p:cNvPr id="720" name="Google Shape;720;p7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Random clip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Entire image</a:t>
            </a:r>
            <a:endParaRPr sz="1400">
              <a:solidFill>
                <a:schemeClr val="dk1"/>
              </a:solidFill>
            </a:endParaRPr>
          </a:p>
        </p:txBody>
      </p:sp>
      <p:sp>
        <p:nvSpPr>
          <p:cNvPr id="721" name="Google Shape;721;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23" name="Google Shape;723;p75"/>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6"/>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Pipeline</a:t>
            </a:r>
            <a:endParaRPr/>
          </a:p>
        </p:txBody>
      </p:sp>
      <p:sp>
        <p:nvSpPr>
          <p:cNvPr id="729" name="Google Shape;729;p76"/>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Random clip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Entire image</a:t>
            </a:r>
            <a:endParaRPr sz="1400">
              <a:solidFill>
                <a:schemeClr val="dk1"/>
              </a:solidFill>
            </a:endParaRPr>
          </a:p>
        </p:txBody>
      </p:sp>
      <p:sp>
        <p:nvSpPr>
          <p:cNvPr id="730" name="Google Shape;730;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1" name="Google Shape;731;p76"/>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32" name="Google Shape;732;p76"/>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7"/>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model CNN+LSTM Pipeline</a:t>
            </a:r>
            <a:endParaRPr/>
          </a:p>
        </p:txBody>
      </p:sp>
      <p:sp>
        <p:nvSpPr>
          <p:cNvPr id="738" name="Google Shape;738;p77"/>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Random clip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Entire image</a:t>
            </a:r>
            <a:endParaRPr sz="1400">
              <a:solidFill>
                <a:schemeClr val="dk1"/>
              </a:solidFill>
            </a:endParaRPr>
          </a:p>
        </p:txBody>
      </p:sp>
      <p:sp>
        <p:nvSpPr>
          <p:cNvPr id="739" name="Google Shape;739;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0" name="Google Shape;740;p77"/>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41" name="Google Shape;741;p77"/>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8"/>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model CNN+LSTM</a:t>
            </a:r>
            <a:endParaRPr/>
          </a:p>
        </p:txBody>
      </p:sp>
      <p:sp>
        <p:nvSpPr>
          <p:cNvPr id="747" name="Google Shape;747;p78"/>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Random clip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Entire image</a:t>
            </a:r>
            <a:endParaRPr sz="1400">
              <a:solidFill>
                <a:schemeClr val="dk1"/>
              </a:solidFill>
            </a:endParaRPr>
          </a:p>
        </p:txBody>
      </p:sp>
      <p:sp>
        <p:nvSpPr>
          <p:cNvPr id="748" name="Google Shape;748;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9" name="Google Shape;749;p78"/>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50" name="Google Shape;750;p78"/>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9"/>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  Urbansound8k</a:t>
            </a:r>
            <a:endParaRPr/>
          </a:p>
        </p:txBody>
      </p:sp>
      <p:sp>
        <p:nvSpPr>
          <p:cNvPr id="756" name="Google Shape;756;p79"/>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757" name="Google Shape;757;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8" name="Google Shape;758;p79"/>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759" name="Google Shape;759;p79"/>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  Dcase 2018 </a:t>
            </a:r>
            <a:endParaRPr/>
          </a:p>
        </p:txBody>
      </p:sp>
      <p:sp>
        <p:nvSpPr>
          <p:cNvPr id="765" name="Google Shape;765;p80"/>
          <p:cNvSpPr txBox="1"/>
          <p:nvPr>
            <p:ph idx="1" type="body"/>
          </p:nvPr>
        </p:nvSpPr>
        <p:spPr>
          <a:xfrm>
            <a:off x="311700" y="533250"/>
            <a:ext cx="8520600" cy="4025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t/>
            </a:r>
            <a:endParaRPr sz="1000">
              <a:solidFill>
                <a:schemeClr val="dk1"/>
              </a:solidFill>
            </a:endParaRPr>
          </a:p>
          <a:p>
            <a:pPr indent="0" lvl="0" marL="0" rtl="0" algn="l">
              <a:spcBef>
                <a:spcPts val="1600"/>
              </a:spcBef>
              <a:spcAft>
                <a:spcPts val="1600"/>
              </a:spcAft>
              <a:buNone/>
            </a:pPr>
            <a:r>
              <a:t/>
            </a:r>
            <a:endParaRPr sz="1000">
              <a:solidFill>
                <a:schemeClr val="dk1"/>
              </a:solidFill>
            </a:endParaRPr>
          </a:p>
        </p:txBody>
      </p:sp>
      <p:sp>
        <p:nvSpPr>
          <p:cNvPr id="766" name="Google Shape;766;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7" name="Google Shape;767;p80"/>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768" name="Google Shape;768;p80"/>
          <p:cNvSpPr txBox="1"/>
          <p:nvPr/>
        </p:nvSpPr>
        <p:spPr>
          <a:xfrm>
            <a:off x="2557600" y="4635300"/>
            <a:ext cx="632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SVM - Urbansound8K</a:t>
            </a:r>
            <a:endParaRPr sz="2300"/>
          </a:p>
        </p:txBody>
      </p:sp>
      <p:sp>
        <p:nvSpPr>
          <p:cNvPr id="774" name="Google Shape;774;p81"/>
          <p:cNvSpPr txBox="1"/>
          <p:nvPr>
            <p:ph idx="1" type="body"/>
          </p:nvPr>
        </p:nvSpPr>
        <p:spPr>
          <a:xfrm>
            <a:off x="311700" y="434100"/>
            <a:ext cx="8520600" cy="406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MFCC as the extracted features of each audio using librosa library.</a:t>
            </a:r>
            <a:endParaRPr sz="1100">
              <a:solidFill>
                <a:schemeClr val="dk1"/>
              </a:solidFill>
            </a:endParaRPr>
          </a:p>
          <a:p>
            <a:pPr indent="-298450" lvl="0" marL="457200" rtl="0" algn="l">
              <a:spcBef>
                <a:spcPts val="0"/>
              </a:spcBef>
              <a:spcAft>
                <a:spcPts val="0"/>
              </a:spcAft>
              <a:buClr>
                <a:schemeClr val="dk1"/>
              </a:buClr>
              <a:buSzPts val="1100"/>
              <a:buChar char="●"/>
            </a:pPr>
            <a:r>
              <a:t/>
            </a:r>
            <a:endParaRPr sz="1100">
              <a:solidFill>
                <a:schemeClr val="dk1"/>
              </a:solidFill>
            </a:endParaRPr>
          </a:p>
        </p:txBody>
      </p:sp>
      <p:sp>
        <p:nvSpPr>
          <p:cNvPr id="775" name="Google Shape;775;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6" name="Google Shape;776;p81"/>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777" name="Google Shape;777;p81"/>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19"/>
          <p:cNvPicPr preferRelativeResize="0"/>
          <p:nvPr/>
        </p:nvPicPr>
        <p:blipFill>
          <a:blip r:embed="rId3">
            <a:alphaModFix/>
          </a:blip>
          <a:stretch>
            <a:fillRect/>
          </a:stretch>
        </p:blipFill>
        <p:spPr>
          <a:xfrm>
            <a:off x="1780900" y="1378738"/>
            <a:ext cx="5096500" cy="2386025"/>
          </a:xfrm>
          <a:prstGeom prst="rect">
            <a:avLst/>
          </a:prstGeom>
          <a:noFill/>
          <a:ln>
            <a:noFill/>
          </a:ln>
        </p:spPr>
      </p:pic>
      <p:sp>
        <p:nvSpPr>
          <p:cNvPr id="114" name="Google Shape;114;p19"/>
          <p:cNvSpPr txBox="1"/>
          <p:nvPr/>
        </p:nvSpPr>
        <p:spPr>
          <a:xfrm>
            <a:off x="1940200" y="764338"/>
            <a:ext cx="4686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Table 1. Class-wise accuracy of four models with four-layer CNN evaluated on UrbanSound8K</a:t>
            </a:r>
            <a:endParaRPr/>
          </a:p>
        </p:txBody>
      </p:sp>
      <p:sp>
        <p:nvSpPr>
          <p:cNvPr id="115" name="Google Shape;115;p19"/>
          <p:cNvSpPr txBox="1"/>
          <p:nvPr/>
        </p:nvSpPr>
        <p:spPr>
          <a:xfrm>
            <a:off x="311700" y="307150"/>
            <a:ext cx="3204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Courtesy</a:t>
            </a:r>
            <a:r>
              <a:rPr lang="en" sz="600"/>
              <a:t>:Environment Sound Classification Using a Two-Stream CNN Based on Decision-Level Fusion. Yu Su 1,2,* , Ke Zhang 1, Jingyu Wang 1 and Kurosh Madani 2</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a:p>
        </p:txBody>
      </p:sp>
      <p:pic>
        <p:nvPicPr>
          <p:cNvPr id="116" name="Google Shape;116;p19"/>
          <p:cNvPicPr preferRelativeResize="0"/>
          <p:nvPr/>
        </p:nvPicPr>
        <p:blipFill>
          <a:blip r:embed="rId4">
            <a:alphaModFix/>
          </a:blip>
          <a:stretch>
            <a:fillRect/>
          </a:stretch>
        </p:blipFill>
        <p:spPr>
          <a:xfrm>
            <a:off x="200025" y="4514701"/>
            <a:ext cx="2861098" cy="514350"/>
          </a:xfrm>
          <a:prstGeom prst="rect">
            <a:avLst/>
          </a:prstGeom>
          <a:noFill/>
          <a:ln>
            <a:noFill/>
          </a:ln>
        </p:spPr>
      </p:pic>
      <p:sp>
        <p:nvSpPr>
          <p:cNvPr id="117" name="Google Shape;117;p19"/>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2"/>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SVM - DCASE -2018</a:t>
            </a:r>
            <a:endParaRPr sz="2300"/>
          </a:p>
        </p:txBody>
      </p:sp>
      <p:sp>
        <p:nvSpPr>
          <p:cNvPr id="783" name="Google Shape;783;p82"/>
          <p:cNvSpPr txBox="1"/>
          <p:nvPr>
            <p:ph idx="1" type="body"/>
          </p:nvPr>
        </p:nvSpPr>
        <p:spPr>
          <a:xfrm>
            <a:off x="311700" y="434100"/>
            <a:ext cx="8520600" cy="406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p:txBody>
      </p:sp>
      <p:sp>
        <p:nvSpPr>
          <p:cNvPr id="784" name="Google Shape;784;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5" name="Google Shape;785;p82"/>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786" name="Google Shape;786;p82"/>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3"/>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Random forest - Urbansound8K</a:t>
            </a:r>
            <a:endParaRPr sz="2300"/>
          </a:p>
        </p:txBody>
      </p:sp>
      <p:sp>
        <p:nvSpPr>
          <p:cNvPr id="792" name="Google Shape;792;p83"/>
          <p:cNvSpPr txBox="1"/>
          <p:nvPr>
            <p:ph idx="1" type="body"/>
          </p:nvPr>
        </p:nvSpPr>
        <p:spPr>
          <a:xfrm>
            <a:off x="311700" y="320850"/>
            <a:ext cx="8520600" cy="87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Optimized parameter</a:t>
            </a:r>
            <a:endParaRPr sz="1300">
              <a:solidFill>
                <a:schemeClr val="dk1"/>
              </a:solidFill>
            </a:endParaRPr>
          </a:p>
        </p:txBody>
      </p:sp>
      <p:sp>
        <p:nvSpPr>
          <p:cNvPr id="793" name="Google Shape;793;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4" name="Google Shape;794;p83"/>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795" name="Google Shape;795;p83"/>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4"/>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Random forest - DCASE2018</a:t>
            </a:r>
            <a:endParaRPr sz="2300"/>
          </a:p>
        </p:txBody>
      </p:sp>
      <p:sp>
        <p:nvSpPr>
          <p:cNvPr id="801" name="Google Shape;801;p84"/>
          <p:cNvSpPr txBox="1"/>
          <p:nvPr>
            <p:ph idx="1" type="body"/>
          </p:nvPr>
        </p:nvSpPr>
        <p:spPr>
          <a:xfrm>
            <a:off x="311700" y="320850"/>
            <a:ext cx="8520600" cy="87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Optimized parameter</a:t>
            </a:r>
            <a:endParaRPr sz="1300">
              <a:solidFill>
                <a:schemeClr val="dk1"/>
              </a:solidFill>
            </a:endParaRPr>
          </a:p>
        </p:txBody>
      </p:sp>
      <p:sp>
        <p:nvSpPr>
          <p:cNvPr id="802" name="Google Shape;802;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3" name="Google Shape;803;p84"/>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804" name="Google Shape;804;p84"/>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5"/>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Gradient boosting - Urbansound8K</a:t>
            </a:r>
            <a:endParaRPr sz="2300"/>
          </a:p>
        </p:txBody>
      </p:sp>
      <p:sp>
        <p:nvSpPr>
          <p:cNvPr id="810" name="Google Shape;810;p85"/>
          <p:cNvSpPr txBox="1"/>
          <p:nvPr>
            <p:ph idx="1" type="body"/>
          </p:nvPr>
        </p:nvSpPr>
        <p:spPr>
          <a:xfrm>
            <a:off x="311700" y="320850"/>
            <a:ext cx="8520600" cy="87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Parameter</a:t>
            </a:r>
            <a:endParaRPr sz="1300">
              <a:solidFill>
                <a:schemeClr val="dk1"/>
              </a:solidFill>
            </a:endParaRPr>
          </a:p>
        </p:txBody>
      </p:sp>
      <p:sp>
        <p:nvSpPr>
          <p:cNvPr id="811" name="Google Shape;811;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2" name="Google Shape;812;p85"/>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813" name="Google Shape;813;p85"/>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6"/>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Gradient boosting - DCASE2018</a:t>
            </a:r>
            <a:endParaRPr sz="2300"/>
          </a:p>
        </p:txBody>
      </p:sp>
      <p:sp>
        <p:nvSpPr>
          <p:cNvPr id="819" name="Google Shape;819;p86"/>
          <p:cNvSpPr txBox="1"/>
          <p:nvPr>
            <p:ph idx="1" type="body"/>
          </p:nvPr>
        </p:nvSpPr>
        <p:spPr>
          <a:xfrm>
            <a:off x="311700" y="320850"/>
            <a:ext cx="8520600" cy="87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Parameter</a:t>
            </a:r>
            <a:endParaRPr sz="1300">
              <a:solidFill>
                <a:schemeClr val="dk1"/>
              </a:solidFill>
            </a:endParaRPr>
          </a:p>
        </p:txBody>
      </p:sp>
      <p:sp>
        <p:nvSpPr>
          <p:cNvPr id="820" name="Google Shape;820;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1" name="Google Shape;821;p86"/>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822" name="Google Shape;822;p86"/>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7"/>
          <p:cNvSpPr txBox="1"/>
          <p:nvPr>
            <p:ph type="title"/>
          </p:nvPr>
        </p:nvSpPr>
        <p:spPr>
          <a:xfrm>
            <a:off x="311700" y="0"/>
            <a:ext cx="4260300" cy="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XG boosting - Urbansound8K</a:t>
            </a:r>
            <a:endParaRPr sz="2300"/>
          </a:p>
        </p:txBody>
      </p:sp>
      <p:sp>
        <p:nvSpPr>
          <p:cNvPr id="828" name="Google Shape;828;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9" name="Google Shape;829;p87"/>
          <p:cNvPicPr preferRelativeResize="0"/>
          <p:nvPr/>
        </p:nvPicPr>
        <p:blipFill>
          <a:blip r:embed="rId3">
            <a:alphaModFix/>
          </a:blip>
          <a:stretch>
            <a:fillRect/>
          </a:stretch>
        </p:blipFill>
        <p:spPr>
          <a:xfrm>
            <a:off x="200025" y="4712100"/>
            <a:ext cx="1762998" cy="316950"/>
          </a:xfrm>
          <a:prstGeom prst="rect">
            <a:avLst/>
          </a:prstGeom>
          <a:noFill/>
          <a:ln>
            <a:noFill/>
          </a:ln>
        </p:spPr>
      </p:pic>
      <p:sp>
        <p:nvSpPr>
          <p:cNvPr id="830" name="Google Shape;830;p87"/>
          <p:cNvSpPr txBox="1"/>
          <p:nvPr/>
        </p:nvSpPr>
        <p:spPr>
          <a:xfrm>
            <a:off x="2340525" y="4663225"/>
            <a:ext cx="6546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831" name="Google Shape;831;p87"/>
          <p:cNvSpPr txBox="1"/>
          <p:nvPr/>
        </p:nvSpPr>
        <p:spPr>
          <a:xfrm>
            <a:off x="757275" y="765900"/>
            <a:ext cx="6484800" cy="306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Parameters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8"/>
          <p:cNvSpPr txBox="1"/>
          <p:nvPr>
            <p:ph type="title"/>
          </p:nvPr>
        </p:nvSpPr>
        <p:spPr>
          <a:xfrm>
            <a:off x="311700" y="0"/>
            <a:ext cx="4260300" cy="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XG boosting - DCASE2018</a:t>
            </a:r>
            <a:endParaRPr sz="2300"/>
          </a:p>
        </p:txBody>
      </p:sp>
      <p:sp>
        <p:nvSpPr>
          <p:cNvPr id="837" name="Google Shape;837;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8" name="Google Shape;838;p88"/>
          <p:cNvPicPr preferRelativeResize="0"/>
          <p:nvPr/>
        </p:nvPicPr>
        <p:blipFill>
          <a:blip r:embed="rId3">
            <a:alphaModFix/>
          </a:blip>
          <a:stretch>
            <a:fillRect/>
          </a:stretch>
        </p:blipFill>
        <p:spPr>
          <a:xfrm>
            <a:off x="200025" y="4712100"/>
            <a:ext cx="1762998" cy="316950"/>
          </a:xfrm>
          <a:prstGeom prst="rect">
            <a:avLst/>
          </a:prstGeom>
          <a:noFill/>
          <a:ln>
            <a:noFill/>
          </a:ln>
        </p:spPr>
      </p:pic>
      <p:sp>
        <p:nvSpPr>
          <p:cNvPr id="839" name="Google Shape;839;p88"/>
          <p:cNvSpPr txBox="1"/>
          <p:nvPr/>
        </p:nvSpPr>
        <p:spPr>
          <a:xfrm>
            <a:off x="2340525" y="4663225"/>
            <a:ext cx="6546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840" name="Google Shape;840;p88"/>
          <p:cNvSpPr txBox="1"/>
          <p:nvPr/>
        </p:nvSpPr>
        <p:spPr>
          <a:xfrm>
            <a:off x="757275" y="765900"/>
            <a:ext cx="6484800" cy="306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Parameters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9"/>
          <p:cNvSpPr txBox="1"/>
          <p:nvPr>
            <p:ph type="title"/>
          </p:nvPr>
        </p:nvSpPr>
        <p:spPr>
          <a:xfrm>
            <a:off x="311700" y="221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846" name="Google Shape;846;p89"/>
          <p:cNvSpPr txBox="1"/>
          <p:nvPr>
            <p:ph idx="1" type="body"/>
          </p:nvPr>
        </p:nvSpPr>
        <p:spPr>
          <a:xfrm>
            <a:off x="311700" y="714450"/>
            <a:ext cx="8520600" cy="38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317500" lvl="0" marL="457200" rtl="0" algn="l">
              <a:spcBef>
                <a:spcPts val="1600"/>
              </a:spcBef>
              <a:spcAft>
                <a:spcPts val="0"/>
              </a:spcAft>
              <a:buClr>
                <a:schemeClr val="dk1"/>
              </a:buClr>
              <a:buSzPts val="1400"/>
              <a:buAutoNum type="arabicPeriod"/>
            </a:pPr>
            <a:r>
              <a:rPr lang="en" sz="1400">
                <a:solidFill>
                  <a:schemeClr val="dk1"/>
                </a:solidFill>
              </a:rPr>
              <a:t>Su, Y., Zhang, K., Wang, J., &amp; Madani, K. (2019). Environment sound classification using a two-stream CNN based on decision-level fusion. Sensors, 19(7), 1733.</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Lim, Hyungui, Jeongsoo Park, and Yoonchang Han. "Rare sound event detection using 1D convolutional recurrent neural networks." Proceedings of the Detection and Classification of Acoustic Scenes and Events 2017 Workshop. 2017.</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uFill>
                  <a:noFill/>
                </a:uFill>
                <a:hlinkClick r:id="rId3">
                  <a:extLst>
                    <a:ext uri="{A12FA001-AC4F-418D-AE19-62706E023703}">
                      <ahyp:hlinkClr val="tx"/>
                    </a:ext>
                  </a:extLst>
                </a:hlinkClick>
              </a:rPr>
              <a:t>https://urbansounddataset.weebly.com/urbansound8k.html</a:t>
            </a:r>
            <a:endParaRPr/>
          </a:p>
          <a:p>
            <a:pPr indent="-317500" lvl="0" marL="457200" rtl="0" algn="l">
              <a:spcBef>
                <a:spcPts val="0"/>
              </a:spcBef>
              <a:spcAft>
                <a:spcPts val="0"/>
              </a:spcAft>
              <a:buClr>
                <a:schemeClr val="dk1"/>
              </a:buClr>
              <a:buSzPts val="1400"/>
              <a:buAutoNum type="arabicPeriod"/>
            </a:pPr>
            <a:r>
              <a:rPr lang="en" sz="1400">
                <a:solidFill>
                  <a:srgbClr val="000000"/>
                </a:solidFill>
                <a:uFill>
                  <a:noFill/>
                </a:uFill>
                <a:hlinkClick r:id="rId4">
                  <a:extLst>
                    <a:ext uri="{A12FA001-AC4F-418D-AE19-62706E023703}">
                      <ahyp:hlinkClr val="tx"/>
                    </a:ext>
                  </a:extLst>
                </a:hlinkClick>
              </a:rPr>
              <a:t>http://dcase.community/challenge2018/task-monitoring-domestic-activities</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https://github.com/musikalkemist/AudioSignalProcessingForML</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pic>
        <p:nvPicPr>
          <p:cNvPr id="847" name="Google Shape;847;p89"/>
          <p:cNvPicPr preferRelativeResize="0"/>
          <p:nvPr/>
        </p:nvPicPr>
        <p:blipFill>
          <a:blip r:embed="rId5">
            <a:alphaModFix/>
          </a:blip>
          <a:stretch>
            <a:fillRect/>
          </a:stretch>
        </p:blipFill>
        <p:spPr>
          <a:xfrm>
            <a:off x="200025" y="4514701"/>
            <a:ext cx="2861098" cy="514350"/>
          </a:xfrm>
          <a:prstGeom prst="rect">
            <a:avLst/>
          </a:prstGeom>
          <a:noFill/>
          <a:ln>
            <a:noFill/>
          </a:ln>
        </p:spPr>
      </p:pic>
      <p:sp>
        <p:nvSpPr>
          <p:cNvPr id="848" name="Google Shape;848;p89"/>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0"/>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124" name="Google Shape;124;p20"/>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25" name="Google Shape;125;p20"/>
          <p:cNvSpPr txBox="1"/>
          <p:nvPr/>
        </p:nvSpPr>
        <p:spPr>
          <a:xfrm>
            <a:off x="408400" y="181125"/>
            <a:ext cx="254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Sound</a:t>
            </a:r>
            <a:r>
              <a:rPr b="1" lang="en" sz="1800"/>
              <a:t> </a:t>
            </a:r>
            <a:endParaRPr b="1" sz="1800"/>
          </a:p>
        </p:txBody>
      </p:sp>
      <p:pic>
        <p:nvPicPr>
          <p:cNvPr id="126" name="Google Shape;126;p20"/>
          <p:cNvPicPr preferRelativeResize="0"/>
          <p:nvPr/>
        </p:nvPicPr>
        <p:blipFill>
          <a:blip r:embed="rId4">
            <a:alphaModFix/>
          </a:blip>
          <a:stretch>
            <a:fillRect/>
          </a:stretch>
        </p:blipFill>
        <p:spPr>
          <a:xfrm>
            <a:off x="152400" y="1170125"/>
            <a:ext cx="4272426" cy="2808549"/>
          </a:xfrm>
          <a:prstGeom prst="rect">
            <a:avLst/>
          </a:prstGeom>
          <a:noFill/>
          <a:ln>
            <a:noFill/>
          </a:ln>
        </p:spPr>
      </p:pic>
      <p:pic>
        <p:nvPicPr>
          <p:cNvPr id="127" name="Google Shape;127;p20"/>
          <p:cNvPicPr preferRelativeResize="0"/>
          <p:nvPr/>
        </p:nvPicPr>
        <p:blipFill>
          <a:blip r:embed="rId5">
            <a:alphaModFix/>
          </a:blip>
          <a:stretch>
            <a:fillRect/>
          </a:stretch>
        </p:blipFill>
        <p:spPr>
          <a:xfrm>
            <a:off x="4577226" y="1170125"/>
            <a:ext cx="4414374" cy="2888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21"/>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134" name="Google Shape;134;p21"/>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35" name="Google Shape;135;p21"/>
          <p:cNvSpPr txBox="1"/>
          <p:nvPr/>
        </p:nvSpPr>
        <p:spPr>
          <a:xfrm>
            <a:off x="408400" y="181125"/>
            <a:ext cx="254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a:t>
            </a:r>
            <a:r>
              <a:rPr b="1" lang="en" sz="1800"/>
              <a:t> </a:t>
            </a:r>
            <a:endParaRPr b="1" sz="1800"/>
          </a:p>
        </p:txBody>
      </p:sp>
      <p:sp>
        <p:nvSpPr>
          <p:cNvPr id="136" name="Google Shape;136;p21"/>
          <p:cNvSpPr txBox="1"/>
          <p:nvPr/>
        </p:nvSpPr>
        <p:spPr>
          <a:xfrm>
            <a:off x="408400" y="651200"/>
            <a:ext cx="8019300" cy="3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MFCC</a:t>
            </a:r>
            <a:endParaRPr/>
          </a:p>
          <a:p>
            <a:pPr indent="-317500" lvl="0" marL="457200" rtl="0" algn="l">
              <a:spcBef>
                <a:spcPts val="0"/>
              </a:spcBef>
              <a:spcAft>
                <a:spcPts val="0"/>
              </a:spcAft>
              <a:buSzPts val="1400"/>
              <a:buChar char="●"/>
            </a:pPr>
            <a:r>
              <a:rPr lang="en"/>
              <a:t>Mel spectrogram</a:t>
            </a:r>
            <a:endParaRPr/>
          </a:p>
          <a:p>
            <a:pPr indent="0" lvl="0" marL="0" rtl="0" algn="l">
              <a:spcBef>
                <a:spcPts val="0"/>
              </a:spcBef>
              <a:spcAft>
                <a:spcPts val="0"/>
              </a:spcAft>
              <a:buNone/>
            </a:pPr>
            <a:r>
              <a:t/>
            </a:r>
            <a:endParaRPr/>
          </a:p>
        </p:txBody>
      </p:sp>
      <p:pic>
        <p:nvPicPr>
          <p:cNvPr id="137" name="Google Shape;137;p21"/>
          <p:cNvPicPr preferRelativeResize="0"/>
          <p:nvPr/>
        </p:nvPicPr>
        <p:blipFill>
          <a:blip r:embed="rId4">
            <a:alphaModFix/>
          </a:blip>
          <a:stretch>
            <a:fillRect/>
          </a:stretch>
        </p:blipFill>
        <p:spPr>
          <a:xfrm>
            <a:off x="2542625" y="495125"/>
            <a:ext cx="6437951" cy="3167825"/>
          </a:xfrm>
          <a:prstGeom prst="rect">
            <a:avLst/>
          </a:prstGeom>
          <a:noFill/>
          <a:ln>
            <a:noFill/>
          </a:ln>
        </p:spPr>
      </p:pic>
      <p:pic>
        <p:nvPicPr>
          <p:cNvPr id="138" name="Google Shape;138;p21"/>
          <p:cNvPicPr preferRelativeResize="0"/>
          <p:nvPr/>
        </p:nvPicPr>
        <p:blipFill>
          <a:blip r:embed="rId5">
            <a:alphaModFix/>
          </a:blip>
          <a:stretch>
            <a:fillRect/>
          </a:stretch>
        </p:blipFill>
        <p:spPr>
          <a:xfrm>
            <a:off x="680800" y="3324675"/>
            <a:ext cx="4953000" cy="95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